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5143500" cx="9144000"/>
  <p:notesSz cx="6858000" cy="9144000"/>
  <p:embeddedFontLst>
    <p:embeddedFont>
      <p:font typeface="Google Sans"/>
      <p:regular r:id="rId22"/>
      <p:bold r:id="rId23"/>
      <p:italic r:id="rId24"/>
      <p:boldItalic r:id="rId25"/>
    </p:embeddedFont>
    <p:embeddedFont>
      <p:font typeface="Lora"/>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1F7F62A-75E3-409B-A019-D2FF388C5BB6}">
  <a:tblStyle styleId="{11F7F62A-75E3-409B-A019-D2FF388C5BB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GoogleSans-regular.fntdata"/><Relationship Id="rId21" Type="http://schemas.openxmlformats.org/officeDocument/2006/relationships/slide" Target="slides/slide15.xml"/><Relationship Id="rId24" Type="http://schemas.openxmlformats.org/officeDocument/2006/relationships/font" Target="fonts/GoogleSans-italic.fntdata"/><Relationship Id="rId23" Type="http://schemas.openxmlformats.org/officeDocument/2006/relationships/font" Target="fonts/GoogleSans-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ora-regular.fntdata"/><Relationship Id="rId25" Type="http://schemas.openxmlformats.org/officeDocument/2006/relationships/font" Target="fonts/GoogleSans-boldItalic.fntdata"/><Relationship Id="rId28" Type="http://schemas.openxmlformats.org/officeDocument/2006/relationships/font" Target="fonts/Lora-italic.fntdata"/><Relationship Id="rId27" Type="http://schemas.openxmlformats.org/officeDocument/2006/relationships/font" Target="fonts/Lora-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ora-boldItalic.fntdata"/><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e335d28fed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e335d28fed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d60c96f08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d60c96f08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d60c96f087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d60c96f087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d60c96f087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d60c96f087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d60c96f087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d60c96f087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d60c96f087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d60c96f087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d60c96f087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d60c96f087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d60c96f08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d60c96f08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f4b88a204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f4b88a204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f31b90c80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f31b90c80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f1fbd0164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f1fbd0164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e335d28fe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e335d28fe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e335d28fed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e335d28fe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e335d28fed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e335d28fed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AF1E8"/>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5713322" y="1"/>
            <a:ext cx="3430680" cy="5143501"/>
          </a:xfrm>
          <a:prstGeom prst="rect">
            <a:avLst/>
          </a:prstGeom>
          <a:noFill/>
          <a:ln>
            <a:noFill/>
          </a:ln>
        </p:spPr>
      </p:pic>
      <p:sp>
        <p:nvSpPr>
          <p:cNvPr id="55" name="Google Shape;55;p13"/>
          <p:cNvSpPr txBox="1"/>
          <p:nvPr>
            <p:ph type="ctrTitle"/>
          </p:nvPr>
        </p:nvSpPr>
        <p:spPr>
          <a:xfrm>
            <a:off x="223875" y="159475"/>
            <a:ext cx="5256600" cy="2353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b="1" lang="en-GB" sz="3170">
                <a:solidFill>
                  <a:schemeClr val="lt1"/>
                </a:solidFill>
                <a:latin typeface="Google Sans"/>
                <a:ea typeface="Google Sans"/>
                <a:cs typeface="Google Sans"/>
                <a:sym typeface="Google Sans"/>
              </a:rPr>
              <a:t>A Complicated </a:t>
            </a:r>
            <a:br>
              <a:rPr b="1" lang="en-GB" sz="3170">
                <a:solidFill>
                  <a:schemeClr val="lt1"/>
                </a:solidFill>
                <a:latin typeface="Google Sans"/>
                <a:ea typeface="Google Sans"/>
                <a:cs typeface="Google Sans"/>
                <a:sym typeface="Google Sans"/>
              </a:rPr>
            </a:br>
            <a:r>
              <a:rPr b="1" lang="en-GB" sz="3170">
                <a:solidFill>
                  <a:schemeClr val="lt1"/>
                </a:solidFill>
                <a:latin typeface="Google Sans"/>
                <a:ea typeface="Google Sans"/>
                <a:cs typeface="Google Sans"/>
                <a:sym typeface="Google Sans"/>
              </a:rPr>
              <a:t>Side Quest</a:t>
            </a:r>
            <a:br>
              <a:rPr b="1" lang="en-GB" sz="1970">
                <a:solidFill>
                  <a:schemeClr val="lt1"/>
                </a:solidFill>
                <a:latin typeface="Google Sans"/>
                <a:ea typeface="Google Sans"/>
                <a:cs typeface="Google Sans"/>
                <a:sym typeface="Google Sans"/>
              </a:rPr>
            </a:br>
            <a:br>
              <a:rPr b="1" lang="en-GB" sz="1970">
                <a:solidFill>
                  <a:schemeClr val="lt1"/>
                </a:solidFill>
                <a:latin typeface="Google Sans"/>
                <a:ea typeface="Google Sans"/>
                <a:cs typeface="Google Sans"/>
                <a:sym typeface="Google Sans"/>
              </a:rPr>
            </a:br>
            <a:r>
              <a:rPr b="1" lang="en-GB" sz="1970">
                <a:solidFill>
                  <a:schemeClr val="lt1"/>
                </a:solidFill>
                <a:latin typeface="Google Sans"/>
                <a:ea typeface="Google Sans"/>
                <a:cs typeface="Google Sans"/>
                <a:sym typeface="Google Sans"/>
              </a:rPr>
              <a:t>A narrative exploration of children's experience of Computer Science in early secondary school</a:t>
            </a:r>
            <a:endParaRPr b="1" sz="1970">
              <a:solidFill>
                <a:schemeClr val="lt1"/>
              </a:solidFill>
              <a:latin typeface="Google Sans"/>
              <a:ea typeface="Google Sans"/>
              <a:cs typeface="Google Sans"/>
              <a:sym typeface="Google Sans"/>
            </a:endParaRPr>
          </a:p>
        </p:txBody>
      </p:sp>
      <p:sp>
        <p:nvSpPr>
          <p:cNvPr id="56" name="Google Shape;56;p13"/>
          <p:cNvSpPr txBox="1"/>
          <p:nvPr>
            <p:ph idx="1" type="subTitle"/>
          </p:nvPr>
        </p:nvSpPr>
        <p:spPr>
          <a:xfrm>
            <a:off x="627250" y="3058856"/>
            <a:ext cx="3838800" cy="1772100"/>
          </a:xfrm>
          <a:prstGeom prst="rect">
            <a:avLst/>
          </a:prstGeom>
        </p:spPr>
        <p:txBody>
          <a:bodyPr anchorCtr="0" anchor="t" bIns="91425" lIns="91425" spcFirstLastPara="1" rIns="91425" wrap="square" tIns="91425">
            <a:normAutofit lnSpcReduction="10000"/>
          </a:bodyPr>
          <a:lstStyle/>
          <a:p>
            <a:pPr indent="0" lvl="0" marL="0" rtl="0" algn="l">
              <a:lnSpc>
                <a:spcPct val="200000"/>
              </a:lnSpc>
              <a:spcBef>
                <a:spcPts val="0"/>
              </a:spcBef>
              <a:spcAft>
                <a:spcPts val="0"/>
              </a:spcAft>
              <a:buSzPts val="688"/>
              <a:buNone/>
            </a:pPr>
            <a:r>
              <a:rPr b="1" lang="en-GB" sz="1550">
                <a:solidFill>
                  <a:schemeClr val="lt1"/>
                </a:solidFill>
                <a:latin typeface="Google Sans"/>
                <a:ea typeface="Google Sans"/>
                <a:cs typeface="Google Sans"/>
                <a:sym typeface="Google Sans"/>
              </a:rPr>
              <a:t>Andrew Butcher</a:t>
            </a:r>
            <a:endParaRPr b="1" sz="1550">
              <a:solidFill>
                <a:schemeClr val="lt1"/>
              </a:solidFill>
              <a:latin typeface="Google Sans"/>
              <a:ea typeface="Google Sans"/>
              <a:cs typeface="Google Sans"/>
              <a:sym typeface="Google Sans"/>
            </a:endParaRPr>
          </a:p>
          <a:p>
            <a:pPr indent="0" lvl="0" marL="0" rtl="0" algn="l">
              <a:lnSpc>
                <a:spcPct val="200000"/>
              </a:lnSpc>
              <a:spcBef>
                <a:spcPts val="0"/>
              </a:spcBef>
              <a:spcAft>
                <a:spcPts val="0"/>
              </a:spcAft>
              <a:buSzPts val="688"/>
              <a:buNone/>
            </a:pPr>
            <a:r>
              <a:rPr lang="en-GB" sz="1550">
                <a:solidFill>
                  <a:schemeClr val="lt1"/>
                </a:solidFill>
                <a:latin typeface="Google Sans"/>
                <a:ea typeface="Google Sans"/>
                <a:cs typeface="Google Sans"/>
                <a:sym typeface="Google Sans"/>
              </a:rPr>
              <a:t>University of East Anglia</a:t>
            </a:r>
            <a:br>
              <a:rPr lang="en-GB" sz="1550">
                <a:solidFill>
                  <a:schemeClr val="lt1"/>
                </a:solidFill>
                <a:latin typeface="Google Sans"/>
                <a:ea typeface="Google Sans"/>
                <a:cs typeface="Google Sans"/>
                <a:sym typeface="Google Sans"/>
              </a:rPr>
            </a:br>
            <a:r>
              <a:rPr lang="en-GB" sz="1550">
                <a:solidFill>
                  <a:schemeClr val="lt1"/>
                </a:solidFill>
                <a:latin typeface="Google Sans"/>
                <a:ea typeface="Google Sans"/>
                <a:cs typeface="Google Sans"/>
                <a:sym typeface="Google Sans"/>
              </a:rPr>
              <a:t>andrew.butcher@uea.ac.uk</a:t>
            </a:r>
            <a:endParaRPr sz="1550">
              <a:solidFill>
                <a:schemeClr val="lt1"/>
              </a:solidFill>
              <a:latin typeface="Google Sans"/>
              <a:ea typeface="Google Sans"/>
              <a:cs typeface="Google Sans"/>
              <a:sym typeface="Google Sans"/>
            </a:endParaRPr>
          </a:p>
          <a:p>
            <a:pPr indent="0" lvl="0" marL="0" rtl="0" algn="l">
              <a:lnSpc>
                <a:spcPct val="200000"/>
              </a:lnSpc>
              <a:spcBef>
                <a:spcPts val="0"/>
              </a:spcBef>
              <a:spcAft>
                <a:spcPts val="0"/>
              </a:spcAft>
              <a:buSzPts val="688"/>
              <a:buNone/>
            </a:pPr>
            <a:r>
              <a:rPr lang="en-GB" sz="1550">
                <a:solidFill>
                  <a:schemeClr val="lt1"/>
                </a:solidFill>
                <a:latin typeface="Google Sans"/>
                <a:ea typeface="Google Sans"/>
                <a:cs typeface="Google Sans"/>
                <a:sym typeface="Google Sans"/>
              </a:rPr>
              <a:t>www.codepuppy.org</a:t>
            </a:r>
            <a:endParaRPr sz="1550">
              <a:solidFill>
                <a:schemeClr val="lt1"/>
              </a:solidFill>
              <a:latin typeface="Google Sans"/>
              <a:ea typeface="Google Sans"/>
              <a:cs typeface="Google Sans"/>
              <a:sym typeface="Google Sans"/>
            </a:endParaRPr>
          </a:p>
        </p:txBody>
      </p:sp>
      <p:pic>
        <p:nvPicPr>
          <p:cNvPr id="57" name="Google Shape;57;p13"/>
          <p:cNvPicPr preferRelativeResize="0"/>
          <p:nvPr/>
        </p:nvPicPr>
        <p:blipFill>
          <a:blip r:embed="rId4">
            <a:alphaModFix/>
          </a:blip>
          <a:stretch>
            <a:fillRect/>
          </a:stretch>
        </p:blipFill>
        <p:spPr>
          <a:xfrm>
            <a:off x="311700" y="3138306"/>
            <a:ext cx="281100" cy="281100"/>
          </a:xfrm>
          <a:prstGeom prst="rect">
            <a:avLst/>
          </a:prstGeom>
          <a:noFill/>
          <a:ln>
            <a:noFill/>
          </a:ln>
        </p:spPr>
      </p:pic>
      <p:pic>
        <p:nvPicPr>
          <p:cNvPr id="58" name="Google Shape;58;p13"/>
          <p:cNvPicPr preferRelativeResize="0"/>
          <p:nvPr/>
        </p:nvPicPr>
        <p:blipFill>
          <a:blip r:embed="rId5">
            <a:alphaModFix/>
          </a:blip>
          <a:stretch>
            <a:fillRect/>
          </a:stretch>
        </p:blipFill>
        <p:spPr>
          <a:xfrm>
            <a:off x="311700" y="3591381"/>
            <a:ext cx="281100" cy="281100"/>
          </a:xfrm>
          <a:prstGeom prst="rect">
            <a:avLst/>
          </a:prstGeom>
          <a:noFill/>
          <a:ln>
            <a:noFill/>
          </a:ln>
        </p:spPr>
      </p:pic>
      <p:pic>
        <p:nvPicPr>
          <p:cNvPr id="59" name="Google Shape;59;p13"/>
          <p:cNvPicPr preferRelativeResize="0"/>
          <p:nvPr/>
        </p:nvPicPr>
        <p:blipFill>
          <a:blip r:embed="rId6">
            <a:alphaModFix/>
          </a:blip>
          <a:stretch>
            <a:fillRect/>
          </a:stretch>
        </p:blipFill>
        <p:spPr>
          <a:xfrm>
            <a:off x="311700" y="4044456"/>
            <a:ext cx="281100" cy="281100"/>
          </a:xfrm>
          <a:prstGeom prst="rect">
            <a:avLst/>
          </a:prstGeom>
          <a:noFill/>
          <a:ln>
            <a:noFill/>
          </a:ln>
        </p:spPr>
      </p:pic>
      <p:pic>
        <p:nvPicPr>
          <p:cNvPr id="60" name="Google Shape;60;p13"/>
          <p:cNvPicPr preferRelativeResize="0"/>
          <p:nvPr/>
        </p:nvPicPr>
        <p:blipFill>
          <a:blip r:embed="rId7">
            <a:alphaModFix/>
          </a:blip>
          <a:stretch>
            <a:fillRect/>
          </a:stretch>
        </p:blipFill>
        <p:spPr>
          <a:xfrm>
            <a:off x="311700" y="4497532"/>
            <a:ext cx="281100" cy="281100"/>
          </a:xfrm>
          <a:prstGeom prst="rect">
            <a:avLst/>
          </a:prstGeom>
          <a:noFill/>
          <a:ln>
            <a:noFill/>
          </a:ln>
        </p:spPr>
      </p:pic>
      <p:sp>
        <p:nvSpPr>
          <p:cNvPr id="61" name="Google Shape;61;p13"/>
          <p:cNvSpPr txBox="1"/>
          <p:nvPr/>
        </p:nvSpPr>
        <p:spPr>
          <a:xfrm>
            <a:off x="6025909" y="4426420"/>
            <a:ext cx="3000000" cy="4233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0"/>
              </a:spcAft>
              <a:buNone/>
            </a:pPr>
            <a:r>
              <a:rPr b="1" lang="en-GB" sz="1550">
                <a:solidFill>
                  <a:schemeClr val="lt1"/>
                </a:solidFill>
                <a:highlight>
                  <a:schemeClr val="dk1"/>
                </a:highlight>
                <a:latin typeface="Google Sans"/>
                <a:ea typeface="Google Sans"/>
                <a:cs typeface="Google Sans"/>
                <a:sym typeface="Google Sans"/>
              </a:rPr>
              <a:t> Norwich, United Kingdom</a:t>
            </a:r>
            <a:endParaRPr b="1" sz="1550">
              <a:solidFill>
                <a:schemeClr val="lt1"/>
              </a:solidFill>
              <a:highlight>
                <a:schemeClr val="dk1"/>
              </a:highlight>
              <a:latin typeface="Google Sans"/>
              <a:ea typeface="Google Sans"/>
              <a:cs typeface="Google Sans"/>
              <a:sym typeface="Google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2"/>
          <p:cNvSpPr txBox="1"/>
          <p:nvPr>
            <p:ph type="title"/>
          </p:nvPr>
        </p:nvSpPr>
        <p:spPr>
          <a:xfrm>
            <a:off x="311700" y="258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Bobbi’s Story</a:t>
            </a:r>
            <a:endParaRPr b="1">
              <a:solidFill>
                <a:srgbClr val="073763"/>
              </a:solidFill>
              <a:latin typeface="Google Sans"/>
              <a:ea typeface="Google Sans"/>
              <a:cs typeface="Google Sans"/>
              <a:sym typeface="Google Sans"/>
            </a:endParaRPr>
          </a:p>
        </p:txBody>
      </p:sp>
      <p:sp>
        <p:nvSpPr>
          <p:cNvPr id="126" name="Google Shape;126;p22"/>
          <p:cNvSpPr txBox="1"/>
          <p:nvPr>
            <p:ph idx="1" type="body"/>
          </p:nvPr>
        </p:nvSpPr>
        <p:spPr>
          <a:xfrm>
            <a:off x="311700" y="1022375"/>
            <a:ext cx="8520600" cy="3802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i="1" lang="en-GB">
                <a:solidFill>
                  <a:srgbClr val="073763"/>
                </a:solidFill>
                <a:latin typeface="Lora"/>
                <a:ea typeface="Lora"/>
                <a:cs typeface="Lora"/>
                <a:sym typeface="Lora"/>
              </a:rPr>
              <a:t>“On my assessment, it went really well. I got Exceeding.”</a:t>
            </a:r>
            <a:endParaRPr b="1" i="1">
              <a:solidFill>
                <a:srgbClr val="073763"/>
              </a:solidFill>
              <a:latin typeface="Lora"/>
              <a:ea typeface="Lora"/>
              <a:cs typeface="Lora"/>
              <a:sym typeface="Lora"/>
            </a:endParaRPr>
          </a:p>
          <a:p>
            <a:pPr indent="0" lvl="0" marL="0" rtl="0" algn="l">
              <a:spcBef>
                <a:spcPts val="2400"/>
              </a:spcBef>
              <a:spcAft>
                <a:spcPts val="0"/>
              </a:spcAft>
              <a:buNone/>
            </a:pPr>
            <a:r>
              <a:rPr b="1" i="1" lang="en-GB">
                <a:solidFill>
                  <a:srgbClr val="073763"/>
                </a:solidFill>
                <a:latin typeface="Lora"/>
                <a:ea typeface="Lora"/>
                <a:cs typeface="Lora"/>
                <a:sym typeface="Lora"/>
              </a:rPr>
              <a:t>“Maths, English and Science are core subjects. Everyone needs them for their GCSEs, and they're the main kind of subjects that you will use in everyday life.”</a:t>
            </a:r>
            <a:endParaRPr b="1" i="1">
              <a:solidFill>
                <a:srgbClr val="073763"/>
              </a:solidFill>
              <a:latin typeface="Lora"/>
              <a:ea typeface="Lora"/>
              <a:cs typeface="Lora"/>
              <a:sym typeface="Lora"/>
            </a:endParaRPr>
          </a:p>
          <a:p>
            <a:pPr indent="0" lvl="0" marL="0" rtl="0" algn="l">
              <a:spcBef>
                <a:spcPts val="2400"/>
              </a:spcBef>
              <a:spcAft>
                <a:spcPts val="0"/>
              </a:spcAft>
              <a:buNone/>
            </a:pPr>
            <a:r>
              <a:rPr b="1" i="1" lang="en-GB">
                <a:solidFill>
                  <a:srgbClr val="073763"/>
                </a:solidFill>
                <a:latin typeface="Lora"/>
                <a:ea typeface="Lora"/>
                <a:cs typeface="Lora"/>
                <a:sym typeface="Lora"/>
              </a:rPr>
              <a:t>“Recently, my dad has told me that it's important to know Computing and Computer Science now, because technology is going to get more advanced.”</a:t>
            </a:r>
            <a:endParaRPr b="1" i="1">
              <a:solidFill>
                <a:srgbClr val="073763"/>
              </a:solidFill>
              <a:latin typeface="Lora"/>
              <a:ea typeface="Lora"/>
              <a:cs typeface="Lora"/>
              <a:sym typeface="Lora"/>
            </a:endParaRPr>
          </a:p>
          <a:p>
            <a:pPr indent="0" lvl="0" marL="0" rtl="0" algn="l">
              <a:spcBef>
                <a:spcPts val="2400"/>
              </a:spcBef>
              <a:spcAft>
                <a:spcPts val="2400"/>
              </a:spcAft>
              <a:buNone/>
            </a:pPr>
            <a:r>
              <a:rPr b="1" i="1" lang="en-GB">
                <a:solidFill>
                  <a:srgbClr val="073763"/>
                </a:solidFill>
                <a:latin typeface="Lora"/>
                <a:ea typeface="Lora"/>
                <a:cs typeface="Lora"/>
                <a:sym typeface="Lora"/>
              </a:rPr>
              <a:t>“I wouldn't really say I'm a Computer Science person; I'm not too good with computers.”</a:t>
            </a:r>
            <a:endParaRPr b="1" i="1">
              <a:solidFill>
                <a:srgbClr val="073763"/>
              </a:solidFill>
              <a:latin typeface="Lora"/>
              <a:ea typeface="Lora"/>
              <a:cs typeface="Lora"/>
              <a:sym typeface="Lora"/>
            </a:endParaRPr>
          </a:p>
        </p:txBody>
      </p:sp>
      <p:sp>
        <p:nvSpPr>
          <p:cNvPr id="127" name="Google Shape;127;p22"/>
          <p:cNvSpPr/>
          <p:nvPr/>
        </p:nvSpPr>
        <p:spPr>
          <a:xfrm>
            <a:off x="5079300" y="309550"/>
            <a:ext cx="1876500" cy="471000"/>
          </a:xfrm>
          <a:prstGeom prst="roundRect">
            <a:avLst>
              <a:gd fmla="val 50000" name="adj"/>
            </a:avLst>
          </a:prstGeom>
          <a:solidFill>
            <a:srgbClr val="B6D7A8"/>
          </a:solidFill>
          <a:ln cap="flat" cmpd="sng" w="38100">
            <a:solidFill>
              <a:srgbClr val="EAF1E8"/>
            </a:solidFill>
            <a:prstDash val="solid"/>
            <a:round/>
            <a:headEnd len="sm" w="sm" type="none"/>
            <a:tailEnd len="sm" w="sm" type="none"/>
          </a:ln>
        </p:spPr>
        <p:txBody>
          <a:bodyPr anchorCtr="0" anchor="ctr" bIns="91425" lIns="234000" spcFirstLastPara="1" rIns="91425" wrap="square" tIns="91425">
            <a:noAutofit/>
          </a:bodyPr>
          <a:lstStyle/>
          <a:p>
            <a:pPr indent="0" lvl="0" marL="0" rtl="0" algn="l">
              <a:spcBef>
                <a:spcPts val="0"/>
              </a:spcBef>
              <a:spcAft>
                <a:spcPts val="0"/>
              </a:spcAft>
              <a:buNone/>
            </a:pPr>
            <a:r>
              <a:rPr b="1" lang="en-GB">
                <a:solidFill>
                  <a:schemeClr val="dk1"/>
                </a:solidFill>
              </a:rPr>
              <a:t>Autumn</a:t>
            </a:r>
            <a:endParaRPr b="1">
              <a:solidFill>
                <a:schemeClr val="dk1"/>
              </a:solidFill>
            </a:endParaRPr>
          </a:p>
        </p:txBody>
      </p:sp>
      <p:sp>
        <p:nvSpPr>
          <p:cNvPr id="128" name="Google Shape;128;p22"/>
          <p:cNvSpPr/>
          <p:nvPr/>
        </p:nvSpPr>
        <p:spPr>
          <a:xfrm>
            <a:off x="6955800" y="309550"/>
            <a:ext cx="1876500" cy="471000"/>
          </a:xfrm>
          <a:prstGeom prst="roundRect">
            <a:avLst>
              <a:gd fmla="val 50000" name="adj"/>
            </a:avLst>
          </a:prstGeom>
          <a:solidFill>
            <a:srgbClr val="6AA84F"/>
          </a:solidFill>
          <a:ln cap="flat" cmpd="sng" w="38100">
            <a:solidFill>
              <a:srgbClr val="EAF1E8"/>
            </a:solidFill>
            <a:prstDash val="solid"/>
            <a:round/>
            <a:headEnd len="sm" w="sm" type="none"/>
            <a:tailEnd len="sm" w="sm" type="none"/>
          </a:ln>
        </p:spPr>
        <p:txBody>
          <a:bodyPr anchorCtr="0" anchor="ctr" bIns="91425" lIns="91425" spcFirstLastPara="1" rIns="234000" wrap="square" tIns="91425">
            <a:noAutofit/>
          </a:bodyPr>
          <a:lstStyle/>
          <a:p>
            <a:pPr indent="0" lvl="0" marL="0" rtl="0" algn="r">
              <a:spcBef>
                <a:spcPts val="0"/>
              </a:spcBef>
              <a:spcAft>
                <a:spcPts val="0"/>
              </a:spcAft>
              <a:buNone/>
            </a:pPr>
            <a:r>
              <a:rPr b="1" lang="en-GB">
                <a:solidFill>
                  <a:schemeClr val="lt1"/>
                </a:solidFill>
              </a:rPr>
              <a:t>Summer</a:t>
            </a:r>
            <a:endParaRPr b="1">
              <a:solidFill>
                <a:schemeClr val="lt1"/>
              </a:solidFill>
            </a:endParaRPr>
          </a:p>
        </p:txBody>
      </p:sp>
      <p:sp>
        <p:nvSpPr>
          <p:cNvPr id="129" name="Google Shape;129;p22"/>
          <p:cNvSpPr/>
          <p:nvPr/>
        </p:nvSpPr>
        <p:spPr>
          <a:xfrm>
            <a:off x="6348075" y="309550"/>
            <a:ext cx="1249200" cy="471000"/>
          </a:xfrm>
          <a:prstGeom prst="rect">
            <a:avLst/>
          </a:prstGeom>
          <a:solidFill>
            <a:srgbClr val="B6D7A8"/>
          </a:solidFill>
          <a:ln cap="flat" cmpd="sng" w="38100">
            <a:solidFill>
              <a:srgbClr val="EAF1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Spring</a:t>
            </a:r>
            <a:endParaRPr b="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0" st="0"/>
                                            </p:txEl>
                                          </p:spTgt>
                                        </p:tgtEl>
                                        <p:attrNameLst>
                                          <p:attrName>style.visibility</p:attrName>
                                        </p:attrNameLst>
                                      </p:cBhvr>
                                      <p:to>
                                        <p:strVal val="visible"/>
                                      </p:to>
                                    </p:set>
                                    <p:animEffect filter="fade" transition="in">
                                      <p:cBhvr>
                                        <p:cTn dur="1000"/>
                                        <p:tgtEl>
                                          <p:spTgt spid="12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1" st="1"/>
                                            </p:txEl>
                                          </p:spTgt>
                                        </p:tgtEl>
                                        <p:attrNameLst>
                                          <p:attrName>style.visibility</p:attrName>
                                        </p:attrNameLst>
                                      </p:cBhvr>
                                      <p:to>
                                        <p:strVal val="visible"/>
                                      </p:to>
                                    </p:set>
                                    <p:animEffect filter="fade" transition="in">
                                      <p:cBhvr>
                                        <p:cTn dur="1000"/>
                                        <p:tgtEl>
                                          <p:spTgt spid="12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2" st="2"/>
                                            </p:txEl>
                                          </p:spTgt>
                                        </p:tgtEl>
                                        <p:attrNameLst>
                                          <p:attrName>style.visibility</p:attrName>
                                        </p:attrNameLst>
                                      </p:cBhvr>
                                      <p:to>
                                        <p:strVal val="visible"/>
                                      </p:to>
                                    </p:set>
                                    <p:animEffect filter="fade" transition="in">
                                      <p:cBhvr>
                                        <p:cTn dur="1000"/>
                                        <p:tgtEl>
                                          <p:spTgt spid="12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xEl>
                                              <p:pRg end="3" st="3"/>
                                            </p:txEl>
                                          </p:spTgt>
                                        </p:tgtEl>
                                        <p:attrNameLst>
                                          <p:attrName>style.visibility</p:attrName>
                                        </p:attrNameLst>
                                      </p:cBhvr>
                                      <p:to>
                                        <p:strVal val="visible"/>
                                      </p:to>
                                    </p:set>
                                    <p:animEffect filter="fade" transition="in">
                                      <p:cBhvr>
                                        <p:cTn dur="1000"/>
                                        <p:tgtEl>
                                          <p:spTgt spid="12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Theme 1: High Quality Feedback</a:t>
            </a:r>
            <a:endParaRPr b="1">
              <a:solidFill>
                <a:srgbClr val="073763"/>
              </a:solidFill>
              <a:latin typeface="Google Sans"/>
              <a:ea typeface="Google Sans"/>
              <a:cs typeface="Google Sans"/>
              <a:sym typeface="Google Sans"/>
            </a:endParaRPr>
          </a:p>
        </p:txBody>
      </p:sp>
      <p:sp>
        <p:nvSpPr>
          <p:cNvPr id="135" name="Google Shape;135;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a:bodyPr>
          <a:lstStyle/>
          <a:p>
            <a:pPr indent="0" lvl="0" marL="0" rtl="0" algn="l">
              <a:lnSpc>
                <a:spcPct val="150000"/>
              </a:lnSpc>
              <a:spcBef>
                <a:spcPts val="0"/>
              </a:spcBef>
              <a:spcAft>
                <a:spcPts val="0"/>
              </a:spcAft>
              <a:buNone/>
            </a:pPr>
            <a:r>
              <a:rPr b="1" i="1" lang="en-GB">
                <a:solidFill>
                  <a:srgbClr val="073763"/>
                </a:solidFill>
                <a:latin typeface="Lora"/>
                <a:ea typeface="Lora"/>
                <a:cs typeface="Lora"/>
                <a:sym typeface="Lora"/>
              </a:rPr>
              <a:t>“Nobody has ever told me I'm doing well in Computer Science. I don't really know how I'd respond if they did. I guess I'd like someone to tell me I'm doing well. I don't know why they haven't really.” </a:t>
            </a:r>
            <a:r>
              <a:rPr i="1" lang="en-GB">
                <a:solidFill>
                  <a:srgbClr val="073763"/>
                </a:solidFill>
                <a:latin typeface="Lora"/>
                <a:ea typeface="Lora"/>
                <a:cs typeface="Lora"/>
                <a:sym typeface="Lora"/>
              </a:rPr>
              <a:t>- Scott’s Narrative</a:t>
            </a:r>
            <a:endParaRPr i="1">
              <a:solidFill>
                <a:srgbClr val="073763"/>
              </a:solidFill>
              <a:latin typeface="Lora"/>
              <a:ea typeface="Lora"/>
              <a:cs typeface="Lora"/>
              <a:sym typeface="Lora"/>
            </a:endParaRPr>
          </a:p>
          <a:p>
            <a:pPr indent="0" lvl="0" marL="0" rtl="0" algn="l">
              <a:lnSpc>
                <a:spcPct val="150000"/>
              </a:lnSpc>
              <a:spcBef>
                <a:spcPts val="1200"/>
              </a:spcBef>
              <a:spcAft>
                <a:spcPts val="0"/>
              </a:spcAft>
              <a:buNone/>
            </a:pPr>
            <a:r>
              <a:t/>
            </a:r>
            <a:endParaRPr>
              <a:solidFill>
                <a:srgbClr val="073763"/>
              </a:solidFill>
              <a:latin typeface="Google Sans"/>
              <a:ea typeface="Google Sans"/>
              <a:cs typeface="Google Sans"/>
              <a:sym typeface="Google Sans"/>
            </a:endParaRPr>
          </a:p>
          <a:p>
            <a:pPr indent="-334328" lvl="0" marL="457200" rtl="0" algn="l">
              <a:lnSpc>
                <a:spcPct val="150000"/>
              </a:lnSpc>
              <a:spcBef>
                <a:spcPts val="1200"/>
              </a:spcBef>
              <a:spcAft>
                <a:spcPts val="0"/>
              </a:spcAft>
              <a:buClr>
                <a:srgbClr val="073763"/>
              </a:buClr>
              <a:buSzPct val="100000"/>
              <a:buFont typeface="Google Sans"/>
              <a:buChar char="●"/>
            </a:pPr>
            <a:r>
              <a:rPr lang="en-GB">
                <a:solidFill>
                  <a:srgbClr val="073763"/>
                </a:solidFill>
                <a:latin typeface="Google Sans"/>
                <a:ea typeface="Google Sans"/>
                <a:cs typeface="Google Sans"/>
                <a:sym typeface="Google Sans"/>
              </a:rPr>
              <a:t>Feedback shaped children’s sense of legitimacy in Computer Science, bolstering their expectancy for success.</a:t>
            </a:r>
            <a:endParaRPr>
              <a:solidFill>
                <a:srgbClr val="073763"/>
              </a:solidFill>
              <a:latin typeface="Google Sans"/>
              <a:ea typeface="Google Sans"/>
              <a:cs typeface="Google Sans"/>
              <a:sym typeface="Google Sans"/>
            </a:endParaRPr>
          </a:p>
          <a:p>
            <a:pPr indent="-334328" lvl="0" marL="457200" rtl="0" algn="l">
              <a:lnSpc>
                <a:spcPct val="150000"/>
              </a:lnSpc>
              <a:spcBef>
                <a:spcPts val="0"/>
              </a:spcBef>
              <a:spcAft>
                <a:spcPts val="0"/>
              </a:spcAft>
              <a:buClr>
                <a:srgbClr val="073763"/>
              </a:buClr>
              <a:buSzPct val="100000"/>
              <a:buFont typeface="Google Sans"/>
              <a:buChar char="●"/>
            </a:pPr>
            <a:r>
              <a:rPr lang="en-GB">
                <a:solidFill>
                  <a:srgbClr val="073763"/>
                </a:solidFill>
                <a:latin typeface="Google Sans"/>
                <a:ea typeface="Google Sans"/>
                <a:cs typeface="Google Sans"/>
                <a:sym typeface="Google Sans"/>
              </a:rPr>
              <a:t>In the absence of feedback, children looked elsewhere to judge their progress.</a:t>
            </a:r>
            <a:endParaRPr>
              <a:solidFill>
                <a:srgbClr val="073763"/>
              </a:solidFill>
              <a:latin typeface="Google Sans"/>
              <a:ea typeface="Google Sans"/>
              <a:cs typeface="Google Sans"/>
              <a:sym typeface="Google Sans"/>
            </a:endParaRPr>
          </a:p>
          <a:p>
            <a:pPr indent="-334328" lvl="0" marL="457200" rtl="0" algn="l">
              <a:lnSpc>
                <a:spcPct val="150000"/>
              </a:lnSpc>
              <a:spcBef>
                <a:spcPts val="0"/>
              </a:spcBef>
              <a:spcAft>
                <a:spcPts val="0"/>
              </a:spcAft>
              <a:buClr>
                <a:srgbClr val="073763"/>
              </a:buClr>
              <a:buSzPct val="100000"/>
              <a:buFont typeface="Google Sans"/>
              <a:buChar char="●"/>
            </a:pPr>
            <a:r>
              <a:rPr lang="en-GB">
                <a:solidFill>
                  <a:srgbClr val="073763"/>
                </a:solidFill>
                <a:latin typeface="Google Sans"/>
                <a:ea typeface="Google Sans"/>
                <a:cs typeface="Google Sans"/>
                <a:sym typeface="Google Sans"/>
              </a:rPr>
              <a:t>Effective feedback did not just measure attainment; it shaped children’s identities.</a:t>
            </a:r>
            <a:endParaRPr>
              <a:solidFill>
                <a:srgbClr val="073763"/>
              </a:solidFill>
              <a:latin typeface="Google Sans"/>
              <a:ea typeface="Google Sans"/>
              <a:cs typeface="Google Sans"/>
              <a:sym typeface="Google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Theme 2: Whole Class Questioning </a:t>
            </a:r>
            <a:endParaRPr b="1">
              <a:solidFill>
                <a:srgbClr val="073763"/>
              </a:solidFill>
              <a:latin typeface="Google Sans"/>
              <a:ea typeface="Google Sans"/>
              <a:cs typeface="Google Sans"/>
              <a:sym typeface="Google Sans"/>
            </a:endParaRPr>
          </a:p>
        </p:txBody>
      </p:sp>
      <p:sp>
        <p:nvSpPr>
          <p:cNvPr id="141" name="Google Shape;141;p24"/>
          <p:cNvSpPr txBox="1"/>
          <p:nvPr>
            <p:ph idx="1" type="body"/>
          </p:nvPr>
        </p:nvSpPr>
        <p:spPr>
          <a:xfrm>
            <a:off x="311700" y="1170450"/>
            <a:ext cx="8520600" cy="3416400"/>
          </a:xfrm>
          <a:prstGeom prst="rect">
            <a:avLst/>
          </a:prstGeom>
        </p:spPr>
        <p:txBody>
          <a:bodyPr anchorCtr="0" anchor="t" bIns="91425" lIns="91425" spcFirstLastPara="1" rIns="91425" wrap="square" tIns="91425">
            <a:normAutofit/>
          </a:bodyPr>
          <a:lstStyle/>
          <a:p>
            <a:pPr indent="0" lvl="0" marL="0" rtl="0" algn="l">
              <a:lnSpc>
                <a:spcPct val="150000"/>
              </a:lnSpc>
              <a:spcBef>
                <a:spcPts val="0"/>
              </a:spcBef>
              <a:spcAft>
                <a:spcPts val="0"/>
              </a:spcAft>
              <a:buNone/>
            </a:pPr>
            <a:r>
              <a:rPr b="1" i="1" lang="en-GB">
                <a:solidFill>
                  <a:srgbClr val="073763"/>
                </a:solidFill>
                <a:latin typeface="Lora"/>
                <a:ea typeface="Lora"/>
                <a:cs typeface="Lora"/>
                <a:sym typeface="Lora"/>
              </a:rPr>
              <a:t>“If someone doesn't answer the question, I feel like, how don't you know this? I don't raise up my hand. I just shout out the answer.” </a:t>
            </a:r>
            <a:r>
              <a:rPr i="1" lang="en-GB">
                <a:solidFill>
                  <a:srgbClr val="073763"/>
                </a:solidFill>
                <a:latin typeface="Lora"/>
                <a:ea typeface="Lora"/>
                <a:cs typeface="Lora"/>
                <a:sym typeface="Lora"/>
              </a:rPr>
              <a:t>- Jarvis’ Narrative</a:t>
            </a:r>
            <a:endParaRPr i="1">
              <a:solidFill>
                <a:srgbClr val="073763"/>
              </a:solidFill>
              <a:latin typeface="Lora"/>
              <a:ea typeface="Lora"/>
              <a:cs typeface="Lora"/>
              <a:sym typeface="Lora"/>
            </a:endParaRPr>
          </a:p>
          <a:p>
            <a:pPr indent="0" lvl="0" marL="0" rtl="0" algn="l">
              <a:lnSpc>
                <a:spcPct val="150000"/>
              </a:lnSpc>
              <a:spcBef>
                <a:spcPts val="1200"/>
              </a:spcBef>
              <a:spcAft>
                <a:spcPts val="0"/>
              </a:spcAft>
              <a:buNone/>
            </a:pPr>
            <a:r>
              <a:t/>
            </a:r>
            <a:endParaRPr b="1">
              <a:solidFill>
                <a:srgbClr val="073763"/>
              </a:solidFill>
              <a:latin typeface="Lora"/>
              <a:ea typeface="Lora"/>
              <a:cs typeface="Lora"/>
              <a:sym typeface="Lora"/>
            </a:endParaRPr>
          </a:p>
          <a:p>
            <a:pPr indent="-342900" lvl="0" marL="457200" rtl="0" algn="l">
              <a:lnSpc>
                <a:spcPct val="150000"/>
              </a:lnSpc>
              <a:spcBef>
                <a:spcPts val="1200"/>
              </a:spcBef>
              <a:spcAft>
                <a:spcPts val="0"/>
              </a:spcAft>
              <a:buClr>
                <a:srgbClr val="073763"/>
              </a:buClr>
              <a:buSzPts val="1800"/>
              <a:buFont typeface="Google Sans"/>
              <a:buChar char="●"/>
            </a:pPr>
            <a:r>
              <a:rPr lang="en-GB">
                <a:solidFill>
                  <a:srgbClr val="073763"/>
                </a:solidFill>
                <a:latin typeface="Google Sans"/>
                <a:ea typeface="Google Sans"/>
                <a:cs typeface="Google Sans"/>
                <a:sym typeface="Google Sans"/>
              </a:rPr>
              <a:t>Whole-class questioning made identity performances visible.</a:t>
            </a:r>
            <a:endParaRPr>
              <a:solidFill>
                <a:srgbClr val="073763"/>
              </a:solidFill>
              <a:latin typeface="Google Sans"/>
              <a:ea typeface="Google Sans"/>
              <a:cs typeface="Google Sans"/>
              <a:sym typeface="Google Sans"/>
            </a:endParaRPr>
          </a:p>
          <a:p>
            <a:pPr indent="-342900" lvl="0" marL="457200" rtl="0" algn="l">
              <a:lnSpc>
                <a:spcPct val="150000"/>
              </a:lnSpc>
              <a:spcBef>
                <a:spcPts val="0"/>
              </a:spcBef>
              <a:spcAft>
                <a:spcPts val="0"/>
              </a:spcAft>
              <a:buClr>
                <a:srgbClr val="073763"/>
              </a:buClr>
              <a:buSzPts val="1800"/>
              <a:buFont typeface="Google Sans"/>
              <a:buChar char="●"/>
            </a:pPr>
            <a:r>
              <a:rPr lang="en-GB">
                <a:solidFill>
                  <a:srgbClr val="073763"/>
                </a:solidFill>
                <a:latin typeface="Google Sans"/>
                <a:ea typeface="Google Sans"/>
                <a:cs typeface="Google Sans"/>
                <a:sym typeface="Google Sans"/>
              </a:rPr>
              <a:t>Some children experienced this as affirming, while others experienced it as risky and embarrassing.</a:t>
            </a:r>
            <a:endParaRPr>
              <a:solidFill>
                <a:srgbClr val="073763"/>
              </a:solidFill>
              <a:latin typeface="Google Sans"/>
              <a:ea typeface="Google Sans"/>
              <a:cs typeface="Google Sans"/>
              <a:sym typeface="Google Sans"/>
            </a:endParaRPr>
          </a:p>
          <a:p>
            <a:pPr indent="-342900" lvl="0" marL="457200" rtl="0" algn="l">
              <a:lnSpc>
                <a:spcPct val="150000"/>
              </a:lnSpc>
              <a:spcBef>
                <a:spcPts val="0"/>
              </a:spcBef>
              <a:spcAft>
                <a:spcPts val="0"/>
              </a:spcAft>
              <a:buClr>
                <a:srgbClr val="073763"/>
              </a:buClr>
              <a:buSzPts val="1800"/>
              <a:buFont typeface="Google Sans"/>
              <a:buChar char="●"/>
            </a:pPr>
            <a:r>
              <a:rPr lang="en-GB">
                <a:solidFill>
                  <a:srgbClr val="073763"/>
                </a:solidFill>
                <a:latin typeface="Google Sans"/>
                <a:ea typeface="Google Sans"/>
                <a:cs typeface="Google Sans"/>
                <a:sym typeface="Google Sans"/>
              </a:rPr>
              <a:t>A sense of peer judgement increased the cost of participation.</a:t>
            </a:r>
            <a:endParaRPr>
              <a:solidFill>
                <a:srgbClr val="073763"/>
              </a:solidFill>
              <a:latin typeface="Google Sans"/>
              <a:ea typeface="Google Sans"/>
              <a:cs typeface="Google Sans"/>
              <a:sym typeface="Google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Theme 3: Curriculum Design</a:t>
            </a:r>
            <a:endParaRPr b="1">
              <a:solidFill>
                <a:srgbClr val="073763"/>
              </a:solidFill>
              <a:latin typeface="Google Sans"/>
              <a:ea typeface="Google Sans"/>
              <a:cs typeface="Google Sans"/>
              <a:sym typeface="Google Sans"/>
            </a:endParaRPr>
          </a:p>
        </p:txBody>
      </p:sp>
      <p:sp>
        <p:nvSpPr>
          <p:cNvPr id="147" name="Google Shape;147;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lnSpc>
                <a:spcPct val="150000"/>
              </a:lnSpc>
              <a:spcBef>
                <a:spcPts val="0"/>
              </a:spcBef>
              <a:spcAft>
                <a:spcPts val="0"/>
              </a:spcAft>
              <a:buNone/>
            </a:pPr>
            <a:r>
              <a:rPr b="1" i="1" lang="en-GB">
                <a:solidFill>
                  <a:srgbClr val="073763"/>
                </a:solidFill>
                <a:latin typeface="Lora"/>
                <a:ea typeface="Lora"/>
                <a:cs typeface="Lora"/>
                <a:sym typeface="Lora"/>
              </a:rPr>
              <a:t>“I’d like to do something physical. Computer Science could help me with that because on the web, you search up and see some things to help improve. PE is probably more important. I don't really know whether I'll do GCSE computing; not yet. I haven't had any thoughts about it.” </a:t>
            </a:r>
            <a:r>
              <a:rPr i="1" lang="en-GB">
                <a:solidFill>
                  <a:srgbClr val="073763"/>
                </a:solidFill>
                <a:latin typeface="Lora"/>
                <a:ea typeface="Lora"/>
                <a:cs typeface="Lora"/>
                <a:sym typeface="Lora"/>
              </a:rPr>
              <a:t>- Bruce’s Narrative</a:t>
            </a:r>
            <a:endParaRPr i="1">
              <a:solidFill>
                <a:srgbClr val="073763"/>
              </a:solidFill>
              <a:latin typeface="Lora"/>
              <a:ea typeface="Lora"/>
              <a:cs typeface="Lora"/>
              <a:sym typeface="Lora"/>
            </a:endParaRPr>
          </a:p>
          <a:p>
            <a:pPr indent="0" lvl="0" marL="0" rtl="0" algn="l">
              <a:lnSpc>
                <a:spcPct val="150000"/>
              </a:lnSpc>
              <a:spcBef>
                <a:spcPts val="1200"/>
              </a:spcBef>
              <a:spcAft>
                <a:spcPts val="0"/>
              </a:spcAft>
              <a:buNone/>
            </a:pPr>
            <a:r>
              <a:t/>
            </a:r>
            <a:endParaRPr b="1" i="1">
              <a:solidFill>
                <a:srgbClr val="073763"/>
              </a:solidFill>
              <a:latin typeface="Lora"/>
              <a:ea typeface="Lora"/>
              <a:cs typeface="Lora"/>
              <a:sym typeface="Lora"/>
            </a:endParaRPr>
          </a:p>
          <a:p>
            <a:pPr indent="-342900" lvl="0" marL="457200" rtl="0" algn="l">
              <a:lnSpc>
                <a:spcPct val="150000"/>
              </a:lnSpc>
              <a:spcBef>
                <a:spcPts val="1200"/>
              </a:spcBef>
              <a:spcAft>
                <a:spcPts val="0"/>
              </a:spcAft>
              <a:buClr>
                <a:srgbClr val="073763"/>
              </a:buClr>
              <a:buSzPts val="1800"/>
              <a:buFont typeface="Google Sans"/>
              <a:buChar char="●"/>
            </a:pPr>
            <a:r>
              <a:rPr lang="en-GB">
                <a:solidFill>
                  <a:srgbClr val="073763"/>
                </a:solidFill>
                <a:latin typeface="Google Sans"/>
                <a:ea typeface="Google Sans"/>
                <a:cs typeface="Google Sans"/>
                <a:sym typeface="Google Sans"/>
              </a:rPr>
              <a:t>Curriculum influenced whether children valued Computer Science.</a:t>
            </a:r>
            <a:endParaRPr>
              <a:solidFill>
                <a:srgbClr val="073763"/>
              </a:solidFill>
              <a:latin typeface="Google Sans"/>
              <a:ea typeface="Google Sans"/>
              <a:cs typeface="Google Sans"/>
              <a:sym typeface="Google Sans"/>
            </a:endParaRPr>
          </a:p>
          <a:p>
            <a:pPr indent="-342900" lvl="0" marL="457200" rtl="0" algn="l">
              <a:lnSpc>
                <a:spcPct val="150000"/>
              </a:lnSpc>
              <a:spcBef>
                <a:spcPts val="0"/>
              </a:spcBef>
              <a:spcAft>
                <a:spcPts val="0"/>
              </a:spcAft>
              <a:buClr>
                <a:srgbClr val="073763"/>
              </a:buClr>
              <a:buSzPts val="1800"/>
              <a:buFont typeface="Google Sans"/>
              <a:buChar char="●"/>
            </a:pPr>
            <a:r>
              <a:rPr lang="en-GB">
                <a:solidFill>
                  <a:srgbClr val="073763"/>
                </a:solidFill>
                <a:latin typeface="Google Sans"/>
                <a:ea typeface="Google Sans"/>
                <a:cs typeface="Google Sans"/>
                <a:sym typeface="Google Sans"/>
              </a:rPr>
              <a:t>Some children struggled to see relevance beyond the classroom.</a:t>
            </a:r>
            <a:endParaRPr>
              <a:solidFill>
                <a:srgbClr val="073763"/>
              </a:solidFill>
              <a:latin typeface="Google Sans"/>
              <a:ea typeface="Google Sans"/>
              <a:cs typeface="Google Sans"/>
              <a:sym typeface="Google Sans"/>
            </a:endParaRPr>
          </a:p>
          <a:p>
            <a:pPr indent="-342900" lvl="0" marL="457200" rtl="0" algn="l">
              <a:lnSpc>
                <a:spcPct val="150000"/>
              </a:lnSpc>
              <a:spcBef>
                <a:spcPts val="0"/>
              </a:spcBef>
              <a:spcAft>
                <a:spcPts val="0"/>
              </a:spcAft>
              <a:buClr>
                <a:srgbClr val="073763"/>
              </a:buClr>
              <a:buSzPts val="1800"/>
              <a:buFont typeface="Google Sans"/>
              <a:buChar char="●"/>
            </a:pPr>
            <a:r>
              <a:rPr lang="en-GB">
                <a:solidFill>
                  <a:srgbClr val="073763"/>
                </a:solidFill>
                <a:latin typeface="Google Sans"/>
                <a:ea typeface="Google Sans"/>
                <a:cs typeface="Google Sans"/>
                <a:sym typeface="Google Sans"/>
              </a:rPr>
              <a:t>Transferability and authenticity were necessary, but not always signposted.</a:t>
            </a:r>
            <a:endParaRPr>
              <a:solidFill>
                <a:srgbClr val="073763"/>
              </a:solidFill>
              <a:latin typeface="Google Sans"/>
              <a:ea typeface="Google Sans"/>
              <a:cs typeface="Google Sans"/>
              <a:sym typeface="Google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Practical Takeaways</a:t>
            </a:r>
            <a:endParaRPr b="1">
              <a:solidFill>
                <a:srgbClr val="073763"/>
              </a:solidFill>
              <a:latin typeface="Google Sans"/>
              <a:ea typeface="Google Sans"/>
              <a:cs typeface="Google Sans"/>
              <a:sym typeface="Google Sans"/>
            </a:endParaRPr>
          </a:p>
        </p:txBody>
      </p:sp>
      <p:sp>
        <p:nvSpPr>
          <p:cNvPr id="153" name="Google Shape;153;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How can teachers support more secure Computer Science identities in Year 7?</a:t>
            </a:r>
            <a:endParaRPr b="1">
              <a:solidFill>
                <a:srgbClr val="073763"/>
              </a:solidFill>
              <a:latin typeface="Google Sans"/>
              <a:ea typeface="Google Sans"/>
              <a:cs typeface="Google Sans"/>
              <a:sym typeface="Google Sans"/>
            </a:endParaRPr>
          </a:p>
          <a:p>
            <a:pPr indent="-334328" lvl="0" marL="457200" rtl="0" algn="l">
              <a:spcBef>
                <a:spcPts val="2400"/>
              </a:spcBef>
              <a:spcAft>
                <a:spcPts val="0"/>
              </a:spcAft>
              <a:buClr>
                <a:srgbClr val="073763"/>
              </a:buClr>
              <a:buSzPct val="100000"/>
              <a:buFont typeface="Google Sans"/>
              <a:buChar char="●"/>
            </a:pPr>
            <a:r>
              <a:rPr lang="en-GB">
                <a:solidFill>
                  <a:srgbClr val="073763"/>
                </a:solidFill>
                <a:latin typeface="Google Sans"/>
                <a:ea typeface="Google Sans"/>
                <a:cs typeface="Google Sans"/>
                <a:sym typeface="Google Sans"/>
              </a:rPr>
              <a:t>Feedback should be frequent, meaningful, and specific enough to support identity development as well as progress.</a:t>
            </a:r>
            <a:endParaRPr>
              <a:solidFill>
                <a:srgbClr val="073763"/>
              </a:solidFill>
              <a:latin typeface="Google Sans"/>
              <a:ea typeface="Google Sans"/>
              <a:cs typeface="Google Sans"/>
              <a:sym typeface="Google Sans"/>
            </a:endParaRPr>
          </a:p>
          <a:p>
            <a:pPr indent="-334328" lvl="0" marL="457200" rtl="0" algn="l">
              <a:spcBef>
                <a:spcPts val="2400"/>
              </a:spcBef>
              <a:spcAft>
                <a:spcPts val="0"/>
              </a:spcAft>
              <a:buClr>
                <a:srgbClr val="073763"/>
              </a:buClr>
              <a:buSzPct val="100000"/>
              <a:buFont typeface="Google Sans"/>
              <a:buChar char="●"/>
            </a:pPr>
            <a:r>
              <a:rPr lang="en-GB">
                <a:solidFill>
                  <a:srgbClr val="073763"/>
                </a:solidFill>
                <a:latin typeface="Google Sans"/>
                <a:ea typeface="Google Sans"/>
                <a:cs typeface="Google Sans"/>
                <a:sym typeface="Google Sans"/>
              </a:rPr>
              <a:t>Questioning should be safe and inclusive so participation does not feel risky.</a:t>
            </a:r>
            <a:endParaRPr>
              <a:solidFill>
                <a:srgbClr val="073763"/>
              </a:solidFill>
              <a:latin typeface="Google Sans"/>
              <a:ea typeface="Google Sans"/>
              <a:cs typeface="Google Sans"/>
              <a:sym typeface="Google Sans"/>
            </a:endParaRPr>
          </a:p>
          <a:p>
            <a:pPr indent="-334328" lvl="0" marL="457200" rtl="0" algn="l">
              <a:spcBef>
                <a:spcPts val="2400"/>
              </a:spcBef>
              <a:spcAft>
                <a:spcPts val="0"/>
              </a:spcAft>
              <a:buClr>
                <a:srgbClr val="073763"/>
              </a:buClr>
              <a:buSzPct val="100000"/>
              <a:buFont typeface="Google Sans"/>
              <a:buChar char="●"/>
            </a:pPr>
            <a:r>
              <a:rPr lang="en-GB">
                <a:solidFill>
                  <a:srgbClr val="073763"/>
                </a:solidFill>
                <a:latin typeface="Google Sans"/>
                <a:ea typeface="Google Sans"/>
                <a:cs typeface="Google Sans"/>
                <a:sym typeface="Google Sans"/>
              </a:rPr>
              <a:t>The relevance and transferability of Computer Science should be made explicit.</a:t>
            </a:r>
            <a:endParaRPr>
              <a:solidFill>
                <a:srgbClr val="073763"/>
              </a:solidFill>
              <a:latin typeface="Google Sans"/>
              <a:ea typeface="Google Sans"/>
              <a:cs typeface="Google Sans"/>
              <a:sym typeface="Google Sans"/>
            </a:endParaRPr>
          </a:p>
          <a:p>
            <a:pPr indent="-334328" lvl="0" marL="457200" rtl="0" algn="l">
              <a:spcBef>
                <a:spcPts val="2400"/>
              </a:spcBef>
              <a:spcAft>
                <a:spcPts val="2400"/>
              </a:spcAft>
              <a:buClr>
                <a:srgbClr val="073763"/>
              </a:buClr>
              <a:buSzPct val="100000"/>
              <a:buFont typeface="Google Sans"/>
              <a:buChar char="●"/>
            </a:pPr>
            <a:r>
              <a:rPr lang="en-GB">
                <a:solidFill>
                  <a:srgbClr val="073763"/>
                </a:solidFill>
                <a:latin typeface="Google Sans"/>
                <a:ea typeface="Google Sans"/>
                <a:cs typeface="Google Sans"/>
                <a:sym typeface="Google Sans"/>
              </a:rPr>
              <a:t>Learning design should leave room for creativity, curiosity, and challenge.</a:t>
            </a:r>
            <a:endParaRPr>
              <a:solidFill>
                <a:srgbClr val="073763"/>
              </a:solidFill>
              <a:latin typeface="Google Sans"/>
              <a:ea typeface="Google Sans"/>
              <a:cs typeface="Google Sans"/>
              <a:sym typeface="Google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References</a:t>
            </a:r>
            <a:endParaRPr b="1">
              <a:solidFill>
                <a:srgbClr val="073763"/>
              </a:solidFill>
              <a:latin typeface="Google Sans"/>
              <a:ea typeface="Google Sans"/>
              <a:cs typeface="Google Sans"/>
              <a:sym typeface="Google Sans"/>
            </a:endParaRPr>
          </a:p>
        </p:txBody>
      </p:sp>
      <p:sp>
        <p:nvSpPr>
          <p:cNvPr id="159" name="Google Shape;159;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Clr>
                <a:schemeClr val="dk1"/>
              </a:buClr>
              <a:buSzPct val="61111"/>
              <a:buFont typeface="Arial"/>
              <a:buNone/>
            </a:pPr>
            <a:r>
              <a:rPr b="1" lang="en-GB">
                <a:solidFill>
                  <a:srgbClr val="073763"/>
                </a:solidFill>
                <a:latin typeface="Google Sans"/>
                <a:ea typeface="Google Sans"/>
                <a:cs typeface="Google Sans"/>
                <a:sym typeface="Google Sans"/>
              </a:rPr>
              <a:t>Eccles, J. S. and Wigfield, A. (2002) </a:t>
            </a:r>
            <a:r>
              <a:rPr lang="en-GB">
                <a:solidFill>
                  <a:srgbClr val="073763"/>
                </a:solidFill>
                <a:latin typeface="Google Sans"/>
                <a:ea typeface="Google Sans"/>
                <a:cs typeface="Google Sans"/>
                <a:sym typeface="Google Sans"/>
              </a:rPr>
              <a:t>‘Motivational beliefs, values, and goals’, </a:t>
            </a:r>
            <a:r>
              <a:rPr i="1" lang="en-GB">
                <a:solidFill>
                  <a:srgbClr val="073763"/>
                </a:solidFill>
                <a:latin typeface="Google Sans"/>
                <a:ea typeface="Google Sans"/>
                <a:cs typeface="Google Sans"/>
                <a:sym typeface="Google Sans"/>
              </a:rPr>
              <a:t>Annual Review of Psychology</a:t>
            </a:r>
            <a:r>
              <a:rPr lang="en-GB">
                <a:solidFill>
                  <a:srgbClr val="073763"/>
                </a:solidFill>
                <a:latin typeface="Google Sans"/>
                <a:ea typeface="Google Sans"/>
                <a:cs typeface="Google Sans"/>
                <a:sym typeface="Google Sans"/>
              </a:rPr>
              <a:t>, 53, pp. 109–132.</a:t>
            </a:r>
            <a:endParaRPr>
              <a:solidFill>
                <a:srgbClr val="073763"/>
              </a:solidFill>
              <a:latin typeface="Google Sans"/>
              <a:ea typeface="Google Sans"/>
              <a:cs typeface="Google Sans"/>
              <a:sym typeface="Google Sans"/>
            </a:endParaRPr>
          </a:p>
          <a:p>
            <a:pPr indent="0" lvl="0" marL="0" rtl="0" algn="l">
              <a:spcBef>
                <a:spcPts val="1200"/>
              </a:spcBef>
              <a:spcAft>
                <a:spcPts val="0"/>
              </a:spcAft>
              <a:buNone/>
            </a:pPr>
            <a:r>
              <a:rPr b="1" lang="en-GB">
                <a:solidFill>
                  <a:srgbClr val="073763"/>
                </a:solidFill>
                <a:latin typeface="Google Sans"/>
                <a:ea typeface="Google Sans"/>
                <a:cs typeface="Google Sans"/>
                <a:sym typeface="Google Sans"/>
              </a:rPr>
              <a:t>Hecht, M. L., Warren, J. R., Jung, E. and Krieger, J. L. (2005)</a:t>
            </a:r>
            <a:r>
              <a:rPr lang="en-GB">
                <a:solidFill>
                  <a:srgbClr val="073763"/>
                </a:solidFill>
                <a:latin typeface="Google Sans"/>
                <a:ea typeface="Google Sans"/>
                <a:cs typeface="Google Sans"/>
                <a:sym typeface="Google Sans"/>
              </a:rPr>
              <a:t> ‘The Communication Theory of Identity: Development, theoretical perspective, and future directions’, in Gudykunst, W. B. (ed.) </a:t>
            </a:r>
            <a:r>
              <a:rPr i="1" lang="en-GB">
                <a:solidFill>
                  <a:srgbClr val="073763"/>
                </a:solidFill>
                <a:latin typeface="Google Sans"/>
                <a:ea typeface="Google Sans"/>
                <a:cs typeface="Google Sans"/>
                <a:sym typeface="Google Sans"/>
              </a:rPr>
              <a:t>Theorizing About Intercultural Communication. </a:t>
            </a:r>
            <a:r>
              <a:rPr lang="en-GB">
                <a:solidFill>
                  <a:srgbClr val="073763"/>
                </a:solidFill>
                <a:latin typeface="Google Sans"/>
                <a:ea typeface="Google Sans"/>
                <a:cs typeface="Google Sans"/>
                <a:sym typeface="Google Sans"/>
              </a:rPr>
              <a:t>Thousand Oaks, CA: Sage, pp. 257–278.</a:t>
            </a:r>
            <a:endParaRPr>
              <a:solidFill>
                <a:srgbClr val="073763"/>
              </a:solidFill>
              <a:latin typeface="Google Sans"/>
              <a:ea typeface="Google Sans"/>
              <a:cs typeface="Google Sans"/>
              <a:sym typeface="Google Sans"/>
            </a:endParaRPr>
          </a:p>
          <a:p>
            <a:pPr indent="0" lvl="0" marL="0" rtl="0" algn="l">
              <a:spcBef>
                <a:spcPts val="1200"/>
              </a:spcBef>
              <a:spcAft>
                <a:spcPts val="0"/>
              </a:spcAft>
              <a:buNone/>
            </a:pPr>
            <a:r>
              <a:rPr b="1" lang="en-GB">
                <a:solidFill>
                  <a:srgbClr val="073763"/>
                </a:solidFill>
                <a:latin typeface="Google Sans"/>
                <a:ea typeface="Google Sans"/>
                <a:cs typeface="Google Sans"/>
                <a:sym typeface="Google Sans"/>
              </a:rPr>
              <a:t>Ofqual (2022) </a:t>
            </a:r>
            <a:r>
              <a:rPr i="1" lang="en-GB">
                <a:solidFill>
                  <a:srgbClr val="073763"/>
                </a:solidFill>
                <a:latin typeface="Google Sans"/>
                <a:ea typeface="Google Sans"/>
                <a:cs typeface="Google Sans"/>
                <a:sym typeface="Google Sans"/>
              </a:rPr>
              <a:t>Provisional entries for GCSE, AS and A level: summer 2022 exam series</a:t>
            </a:r>
            <a:endParaRPr i="1">
              <a:solidFill>
                <a:srgbClr val="073763"/>
              </a:solidFill>
              <a:latin typeface="Google Sans"/>
              <a:ea typeface="Google Sans"/>
              <a:cs typeface="Google Sans"/>
              <a:sym typeface="Google Sans"/>
            </a:endParaRPr>
          </a:p>
          <a:p>
            <a:pPr indent="0" lvl="0" marL="0" rtl="0" algn="l">
              <a:spcBef>
                <a:spcPts val="1200"/>
              </a:spcBef>
              <a:spcAft>
                <a:spcPts val="0"/>
              </a:spcAft>
              <a:buNone/>
            </a:pPr>
            <a:r>
              <a:rPr b="1" lang="en-GB">
                <a:solidFill>
                  <a:srgbClr val="073763"/>
                </a:solidFill>
                <a:latin typeface="Google Sans"/>
                <a:ea typeface="Google Sans"/>
                <a:cs typeface="Google Sans"/>
                <a:sym typeface="Google Sans"/>
              </a:rPr>
              <a:t>Royal Society (2017) </a:t>
            </a:r>
            <a:r>
              <a:rPr i="1" lang="en-GB">
                <a:solidFill>
                  <a:srgbClr val="073763"/>
                </a:solidFill>
                <a:latin typeface="Google Sans"/>
                <a:ea typeface="Google Sans"/>
                <a:cs typeface="Google Sans"/>
                <a:sym typeface="Google Sans"/>
              </a:rPr>
              <a:t>After the reboot: computing education in UK schools.</a:t>
            </a:r>
            <a:endParaRPr i="1">
              <a:solidFill>
                <a:srgbClr val="073763"/>
              </a:solidFill>
              <a:latin typeface="Google Sans"/>
              <a:ea typeface="Google Sans"/>
              <a:cs typeface="Google Sans"/>
              <a:sym typeface="Google Sans"/>
            </a:endParaRPr>
          </a:p>
          <a:p>
            <a:pPr indent="0" lvl="0" marL="0" rtl="0" algn="l">
              <a:spcBef>
                <a:spcPts val="1200"/>
              </a:spcBef>
              <a:spcAft>
                <a:spcPts val="1200"/>
              </a:spcAft>
              <a:buNone/>
            </a:pPr>
            <a:r>
              <a:rPr b="1" lang="en-GB">
                <a:solidFill>
                  <a:srgbClr val="073763"/>
                </a:solidFill>
                <a:latin typeface="Google Sans"/>
                <a:ea typeface="Google Sans"/>
                <a:cs typeface="Google Sans"/>
                <a:sym typeface="Google Sans"/>
              </a:rPr>
              <a:t>Science and Technology Commons Select Committee (2023) </a:t>
            </a:r>
            <a:r>
              <a:rPr i="1" lang="en-GB">
                <a:solidFill>
                  <a:srgbClr val="073763"/>
                </a:solidFill>
                <a:latin typeface="Google Sans"/>
                <a:ea typeface="Google Sans"/>
                <a:cs typeface="Google Sans"/>
                <a:sym typeface="Google Sans"/>
              </a:rPr>
              <a:t>Diversity and inclusion in STEM – Report Summary</a:t>
            </a:r>
            <a:endParaRPr i="1">
              <a:solidFill>
                <a:srgbClr val="073763"/>
              </a:solidFill>
              <a:latin typeface="Google Sans"/>
              <a:ea typeface="Google Sans"/>
              <a:cs typeface="Google Sans"/>
              <a:sym typeface="Google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Background</a:t>
            </a:r>
            <a:endParaRPr b="1">
              <a:solidFill>
                <a:srgbClr val="073763"/>
              </a:solidFill>
              <a:latin typeface="Google Sans"/>
              <a:ea typeface="Google Sans"/>
              <a:cs typeface="Google Sans"/>
              <a:sym typeface="Google Sans"/>
            </a:endParaRPr>
          </a:p>
        </p:txBody>
      </p:sp>
      <p:sp>
        <p:nvSpPr>
          <p:cNvPr id="67" name="Google Shape;67;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Font typeface="Google Sans"/>
              <a:buChar char="●"/>
            </a:pPr>
            <a:r>
              <a:rPr lang="en-GB">
                <a:solidFill>
                  <a:srgbClr val="073763"/>
                </a:solidFill>
                <a:latin typeface="Google Sans"/>
                <a:ea typeface="Google Sans"/>
                <a:cs typeface="Google Sans"/>
                <a:sym typeface="Google Sans"/>
              </a:rPr>
              <a:t>Computer Science remains a relatively low-uptake subject at GCSE</a:t>
            </a:r>
            <a:endParaRPr>
              <a:solidFill>
                <a:srgbClr val="93C47D"/>
              </a:solidFill>
              <a:latin typeface="Google Sans"/>
              <a:ea typeface="Google Sans"/>
              <a:cs typeface="Google Sans"/>
              <a:sym typeface="Google Sans"/>
            </a:endParaRPr>
          </a:p>
          <a:p>
            <a:pPr indent="-342900" lvl="0" marL="457200" rtl="0" algn="l">
              <a:spcBef>
                <a:spcPts val="0"/>
              </a:spcBef>
              <a:spcAft>
                <a:spcPts val="0"/>
              </a:spcAft>
              <a:buSzPts val="1800"/>
              <a:buFont typeface="Google Sans"/>
              <a:buChar char="●"/>
            </a:pPr>
            <a:r>
              <a:rPr lang="en-GB">
                <a:solidFill>
                  <a:srgbClr val="073763"/>
                </a:solidFill>
                <a:latin typeface="Google Sans"/>
                <a:ea typeface="Google Sans"/>
                <a:cs typeface="Google Sans"/>
                <a:sym typeface="Google Sans"/>
              </a:rPr>
              <a:t>Participation remains socially uneven</a:t>
            </a:r>
            <a:endParaRPr>
              <a:solidFill>
                <a:srgbClr val="93C47D"/>
              </a:solidFill>
              <a:latin typeface="Google Sans"/>
              <a:ea typeface="Google Sans"/>
              <a:cs typeface="Google Sans"/>
              <a:sym typeface="Google Sans"/>
            </a:endParaRPr>
          </a:p>
          <a:p>
            <a:pPr indent="-342900" lvl="0" marL="457200" rtl="0" algn="l">
              <a:spcBef>
                <a:spcPts val="0"/>
              </a:spcBef>
              <a:spcAft>
                <a:spcPts val="0"/>
              </a:spcAft>
              <a:buSzPts val="1800"/>
              <a:buFont typeface="Google Sans"/>
              <a:buChar char="●"/>
            </a:pPr>
            <a:r>
              <a:rPr lang="en-GB">
                <a:solidFill>
                  <a:srgbClr val="073763"/>
                </a:solidFill>
                <a:latin typeface="Google Sans"/>
                <a:ea typeface="Google Sans"/>
                <a:cs typeface="Google Sans"/>
                <a:sym typeface="Google Sans"/>
              </a:rPr>
              <a:t>Responses to underrepresentation are often superficial</a:t>
            </a:r>
            <a:endParaRPr>
              <a:solidFill>
                <a:srgbClr val="93C47D"/>
              </a:solidFill>
              <a:latin typeface="Google Sans"/>
              <a:ea typeface="Google Sans"/>
              <a:cs typeface="Google Sans"/>
              <a:sym typeface="Google Sans"/>
            </a:endParaRPr>
          </a:p>
          <a:p>
            <a:pPr indent="-342900" lvl="0" marL="457200" rtl="0" algn="l">
              <a:spcBef>
                <a:spcPts val="0"/>
              </a:spcBef>
              <a:spcAft>
                <a:spcPts val="0"/>
              </a:spcAft>
              <a:buSzPts val="1800"/>
              <a:buFont typeface="Google Sans"/>
              <a:buChar char="●"/>
            </a:pPr>
            <a:r>
              <a:rPr lang="en-GB">
                <a:solidFill>
                  <a:srgbClr val="073763"/>
                </a:solidFill>
                <a:latin typeface="Google Sans"/>
                <a:ea typeface="Google Sans"/>
                <a:cs typeface="Google Sans"/>
                <a:sym typeface="Google Sans"/>
              </a:rPr>
              <a:t>We still know too little about how children’s beliefs about belonging in Computer Science are shaped through classroom experiences.</a:t>
            </a:r>
            <a:endParaRPr>
              <a:solidFill>
                <a:srgbClr val="073763"/>
              </a:solidFill>
              <a:latin typeface="Google Sans"/>
              <a:ea typeface="Google Sans"/>
              <a:cs typeface="Google Sans"/>
              <a:sym typeface="Google Sans"/>
            </a:endParaRPr>
          </a:p>
          <a:p>
            <a:pPr indent="0" lvl="0" marL="0" rtl="0" algn="l">
              <a:spcBef>
                <a:spcPts val="2400"/>
              </a:spcBef>
              <a:spcAft>
                <a:spcPts val="2400"/>
              </a:spcAft>
              <a:buNone/>
            </a:pPr>
            <a:r>
              <a:rPr lang="en-GB">
                <a:solidFill>
                  <a:srgbClr val="93C47D"/>
                </a:solidFill>
                <a:latin typeface="Google Sans"/>
                <a:ea typeface="Google Sans"/>
                <a:cs typeface="Google Sans"/>
                <a:sym typeface="Google Sans"/>
              </a:rPr>
              <a:t>(Ofqual, 2022; Royal Society, 2017; Science and Technology Committee, 2023)</a:t>
            </a:r>
            <a:br>
              <a:rPr lang="en-GB">
                <a:solidFill>
                  <a:srgbClr val="073763"/>
                </a:solidFill>
                <a:latin typeface="Google Sans"/>
                <a:ea typeface="Google Sans"/>
                <a:cs typeface="Google Sans"/>
                <a:sym typeface="Google Sans"/>
              </a:rPr>
            </a:br>
            <a:br>
              <a:rPr lang="en-GB">
                <a:solidFill>
                  <a:srgbClr val="073763"/>
                </a:solidFill>
                <a:latin typeface="Google Sans"/>
                <a:ea typeface="Google Sans"/>
                <a:cs typeface="Google Sans"/>
                <a:sym typeface="Google Sans"/>
              </a:rPr>
            </a:br>
            <a:r>
              <a:rPr b="1" lang="en-GB">
                <a:solidFill>
                  <a:srgbClr val="073763"/>
                </a:solidFill>
                <a:latin typeface="Google Sans"/>
                <a:ea typeface="Google Sans"/>
                <a:cs typeface="Google Sans"/>
                <a:sym typeface="Google Sans"/>
              </a:rPr>
              <a:t>This study explores how Year 7 children interpret those experiences over time, and how they inform their developing </a:t>
            </a:r>
            <a:r>
              <a:rPr b="1" lang="en-GB">
                <a:solidFill>
                  <a:srgbClr val="073763"/>
                </a:solidFill>
                <a:highlight>
                  <a:srgbClr val="B6D7A8"/>
                </a:highlight>
                <a:latin typeface="Google Sans"/>
                <a:ea typeface="Google Sans"/>
                <a:cs typeface="Google Sans"/>
                <a:sym typeface="Google Sans"/>
              </a:rPr>
              <a:t>Computer Science identities</a:t>
            </a:r>
            <a:r>
              <a:rPr b="1" lang="en-GB">
                <a:solidFill>
                  <a:srgbClr val="073763"/>
                </a:solidFill>
                <a:latin typeface="Google Sans"/>
                <a:ea typeface="Google Sans"/>
                <a:cs typeface="Google Sans"/>
                <a:sym typeface="Google Sans"/>
              </a:rPr>
              <a:t>.</a:t>
            </a:r>
            <a:endParaRPr b="1">
              <a:solidFill>
                <a:srgbClr val="073763"/>
              </a:solidFill>
              <a:latin typeface="Google Sans"/>
              <a:ea typeface="Google Sans"/>
              <a:cs typeface="Google Sans"/>
              <a:sym typeface="Google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Narrative Identity</a:t>
            </a:r>
            <a:endParaRPr b="1">
              <a:solidFill>
                <a:srgbClr val="073763"/>
              </a:solidFill>
              <a:latin typeface="Google Sans"/>
              <a:ea typeface="Google Sans"/>
              <a:cs typeface="Google Sans"/>
              <a:sym typeface="Google Sans"/>
            </a:endParaRPr>
          </a:p>
        </p:txBody>
      </p:sp>
      <p:sp>
        <p:nvSpPr>
          <p:cNvPr id="73" name="Google Shape;73;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sz="2100">
                <a:solidFill>
                  <a:srgbClr val="073763"/>
                </a:solidFill>
                <a:latin typeface="Google Sans"/>
                <a:ea typeface="Google Sans"/>
                <a:cs typeface="Google Sans"/>
                <a:sym typeface="Google Sans"/>
              </a:rPr>
              <a:t>“Identity is the culmination of the stories we tell about ourselves, the secrets we keep, and the stories others tell about us. These are the stories we have learned about ourselves from a time when we had not yet learned how to tell stories, and they are the stories that people will continue to tell about us after we die. They are the stories that are told on the behalf of adolescents and adults who are unable to tell their own stories, and the stories that families tell about relatives who can no longer remember their past…</a:t>
            </a:r>
            <a:endParaRPr sz="2100">
              <a:solidFill>
                <a:srgbClr val="073763"/>
              </a:solidFill>
              <a:latin typeface="Google Sans"/>
              <a:ea typeface="Google Sans"/>
              <a:cs typeface="Google Sans"/>
              <a:sym typeface="Google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Narrative Identity</a:t>
            </a:r>
            <a:endParaRPr b="1">
              <a:solidFill>
                <a:srgbClr val="073763"/>
              </a:solidFill>
              <a:latin typeface="Google Sans"/>
              <a:ea typeface="Google Sans"/>
              <a:cs typeface="Google Sans"/>
              <a:sym typeface="Google Sans"/>
            </a:endParaRPr>
          </a:p>
        </p:txBody>
      </p:sp>
      <p:sp>
        <p:nvSpPr>
          <p:cNvPr id="79" name="Google Shape;79;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sz="2100">
                <a:solidFill>
                  <a:srgbClr val="073763"/>
                </a:solidFill>
                <a:latin typeface="Google Sans"/>
                <a:ea typeface="Google Sans"/>
                <a:cs typeface="Google Sans"/>
                <a:sym typeface="Google Sans"/>
              </a:rPr>
              <a:t>“...They are the lies, the apocryphal tales, the false memories and the stories we deny. They are the stories we would rather forget, and the stories we wish we could remember. We must acknowledge the many stories that will never be told and the stories we cannot repeat, but which are still central to others’ identities. Finally, with humility, we should listen to and learn from the stories others choose to share”</a:t>
            </a:r>
            <a:endParaRPr sz="2100">
              <a:solidFill>
                <a:srgbClr val="073763"/>
              </a:solidFill>
              <a:latin typeface="Google Sans"/>
              <a:ea typeface="Google Sans"/>
              <a:cs typeface="Google Sans"/>
              <a:sym typeface="Google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Conceptual Lens</a:t>
            </a:r>
            <a:endParaRPr b="1">
              <a:solidFill>
                <a:srgbClr val="073763"/>
              </a:solidFill>
              <a:latin typeface="Google Sans"/>
              <a:ea typeface="Google Sans"/>
              <a:cs typeface="Google Sans"/>
              <a:sym typeface="Google Sans"/>
            </a:endParaRPr>
          </a:p>
        </p:txBody>
      </p:sp>
      <p:sp>
        <p:nvSpPr>
          <p:cNvPr id="85" name="Google Shape;85;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GB" sz="1800">
                <a:solidFill>
                  <a:srgbClr val="073763"/>
                </a:solidFill>
                <a:latin typeface="Google Sans"/>
                <a:ea typeface="Google Sans"/>
                <a:cs typeface="Google Sans"/>
                <a:sym typeface="Google Sans"/>
              </a:rPr>
              <a:t>Communication Theory of Identity</a:t>
            </a:r>
            <a:br>
              <a:rPr b="1" lang="en-GB" sz="1800">
                <a:solidFill>
                  <a:srgbClr val="073763"/>
                </a:solidFill>
                <a:latin typeface="Google Sans"/>
                <a:ea typeface="Google Sans"/>
                <a:cs typeface="Google Sans"/>
                <a:sym typeface="Google Sans"/>
              </a:rPr>
            </a:br>
            <a:r>
              <a:rPr lang="en-GB" sz="1800">
                <a:solidFill>
                  <a:srgbClr val="93C47D"/>
                </a:solidFill>
                <a:latin typeface="Google Sans"/>
                <a:ea typeface="Google Sans"/>
                <a:cs typeface="Google Sans"/>
                <a:sym typeface="Google Sans"/>
              </a:rPr>
              <a:t>(Hecht et al., 2005)</a:t>
            </a:r>
            <a:endParaRPr sz="1800">
              <a:solidFill>
                <a:srgbClr val="93C47D"/>
              </a:solidFill>
              <a:latin typeface="Google Sans"/>
              <a:ea typeface="Google Sans"/>
              <a:cs typeface="Google Sans"/>
              <a:sym typeface="Google Sans"/>
            </a:endParaRPr>
          </a:p>
        </p:txBody>
      </p:sp>
      <p:sp>
        <p:nvSpPr>
          <p:cNvPr id="86" name="Google Shape;86;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GB" sz="1800">
                <a:solidFill>
                  <a:srgbClr val="073763"/>
                </a:solidFill>
                <a:latin typeface="Google Sans"/>
                <a:ea typeface="Google Sans"/>
                <a:cs typeface="Google Sans"/>
                <a:sym typeface="Google Sans"/>
              </a:rPr>
              <a:t>Expectancy Value Theory</a:t>
            </a:r>
            <a:br>
              <a:rPr b="1" lang="en-GB" sz="1800">
                <a:solidFill>
                  <a:srgbClr val="073763"/>
                </a:solidFill>
                <a:latin typeface="Google Sans"/>
                <a:ea typeface="Google Sans"/>
                <a:cs typeface="Google Sans"/>
                <a:sym typeface="Google Sans"/>
              </a:rPr>
            </a:br>
            <a:r>
              <a:rPr lang="en-GB" sz="1800">
                <a:solidFill>
                  <a:srgbClr val="93C47D"/>
                </a:solidFill>
                <a:latin typeface="Google Sans"/>
                <a:ea typeface="Google Sans"/>
                <a:cs typeface="Google Sans"/>
                <a:sym typeface="Google Sans"/>
              </a:rPr>
              <a:t>(Eccles &amp; Wigfield, 2002)</a:t>
            </a:r>
            <a:endParaRPr sz="1800">
              <a:solidFill>
                <a:srgbClr val="93C47D"/>
              </a:solidFill>
              <a:latin typeface="Google Sans"/>
              <a:ea typeface="Google Sans"/>
              <a:cs typeface="Google Sans"/>
              <a:sym typeface="Google Sans"/>
            </a:endParaRPr>
          </a:p>
        </p:txBody>
      </p:sp>
      <p:graphicFrame>
        <p:nvGraphicFramePr>
          <p:cNvPr id="87" name="Google Shape;87;p17"/>
          <p:cNvGraphicFramePr/>
          <p:nvPr/>
        </p:nvGraphicFramePr>
        <p:xfrm>
          <a:off x="406975" y="2199000"/>
          <a:ext cx="3000000" cy="3000000"/>
        </p:xfrm>
        <a:graphic>
          <a:graphicData uri="http://schemas.openxmlformats.org/drawingml/2006/table">
            <a:tbl>
              <a:tblPr>
                <a:noFill/>
                <a:tableStyleId>{11F7F62A-75E3-409B-A019-D2FF388C5BB6}</a:tableStyleId>
              </a:tblPr>
              <a:tblGrid>
                <a:gridCol w="3904625"/>
              </a:tblGrid>
              <a:tr h="648325">
                <a:tc>
                  <a:txBody>
                    <a:bodyPr/>
                    <a:lstStyle/>
                    <a:p>
                      <a:pPr indent="0" lvl="0" marL="0" rtl="0" algn="ctr">
                        <a:spcBef>
                          <a:spcPts val="0"/>
                        </a:spcBef>
                        <a:spcAft>
                          <a:spcPts val="0"/>
                        </a:spcAft>
                        <a:buNone/>
                      </a:pPr>
                      <a:r>
                        <a:rPr b="1" lang="en-GB">
                          <a:solidFill>
                            <a:schemeClr val="lt1"/>
                          </a:solidFill>
                        </a:rPr>
                        <a:t>Personal Frame</a:t>
                      </a:r>
                      <a:endParaRPr b="1">
                        <a:solidFill>
                          <a:schemeClr val="lt1"/>
                        </a:solidFill>
                      </a:endParaRPr>
                    </a:p>
                  </a:txBody>
                  <a:tcPr marT="91425" marB="91425" marR="91425" marL="91425" anchor="ctr">
                    <a:lnL cap="flat" cmpd="sng" w="152400">
                      <a:solidFill>
                        <a:srgbClr val="EAF1E8"/>
                      </a:solidFill>
                      <a:prstDash val="solid"/>
                      <a:round/>
                      <a:headEnd len="sm" w="sm" type="none"/>
                      <a:tailEnd len="sm" w="sm" type="none"/>
                    </a:lnL>
                    <a:lnR cap="flat" cmpd="sng" w="152400">
                      <a:solidFill>
                        <a:srgbClr val="EAF1E8"/>
                      </a:solidFill>
                      <a:prstDash val="solid"/>
                      <a:round/>
                      <a:headEnd len="sm" w="sm" type="none"/>
                      <a:tailEnd len="sm" w="sm" type="none"/>
                    </a:lnR>
                    <a:lnT cap="flat" cmpd="sng" w="152400">
                      <a:solidFill>
                        <a:srgbClr val="EAF1E8"/>
                      </a:solidFill>
                      <a:prstDash val="solid"/>
                      <a:round/>
                      <a:headEnd len="sm" w="sm" type="none"/>
                      <a:tailEnd len="sm" w="sm" type="none"/>
                    </a:lnT>
                    <a:lnB cap="flat" cmpd="sng" w="152400">
                      <a:solidFill>
                        <a:srgbClr val="EAF1E8"/>
                      </a:solidFill>
                      <a:prstDash val="solid"/>
                      <a:round/>
                      <a:headEnd len="sm" w="sm" type="none"/>
                      <a:tailEnd len="sm" w="sm" type="none"/>
                    </a:lnB>
                    <a:solidFill>
                      <a:srgbClr val="93C47D"/>
                    </a:solidFill>
                  </a:tcPr>
                </a:tc>
              </a:tr>
              <a:tr h="603825">
                <a:tc>
                  <a:txBody>
                    <a:bodyPr/>
                    <a:lstStyle/>
                    <a:p>
                      <a:pPr indent="0" lvl="0" marL="0" rtl="0" algn="ctr">
                        <a:spcBef>
                          <a:spcPts val="0"/>
                        </a:spcBef>
                        <a:spcAft>
                          <a:spcPts val="0"/>
                        </a:spcAft>
                        <a:buNone/>
                      </a:pPr>
                      <a:r>
                        <a:rPr b="1" lang="en-GB">
                          <a:solidFill>
                            <a:schemeClr val="lt1"/>
                          </a:solidFill>
                        </a:rPr>
                        <a:t>Enacted Frame</a:t>
                      </a:r>
                      <a:endParaRPr b="1">
                        <a:solidFill>
                          <a:schemeClr val="lt1"/>
                        </a:solidFill>
                      </a:endParaRPr>
                    </a:p>
                  </a:txBody>
                  <a:tcPr marT="91425" marB="91425" marR="91425" marL="91425" anchor="ctr">
                    <a:lnL cap="flat" cmpd="sng" w="152400">
                      <a:solidFill>
                        <a:srgbClr val="EAF1E8"/>
                      </a:solidFill>
                      <a:prstDash val="solid"/>
                      <a:round/>
                      <a:headEnd len="sm" w="sm" type="none"/>
                      <a:tailEnd len="sm" w="sm" type="none"/>
                    </a:lnL>
                    <a:lnR cap="flat" cmpd="sng" w="152400">
                      <a:solidFill>
                        <a:srgbClr val="EAF1E8"/>
                      </a:solidFill>
                      <a:prstDash val="solid"/>
                      <a:round/>
                      <a:headEnd len="sm" w="sm" type="none"/>
                      <a:tailEnd len="sm" w="sm" type="none"/>
                    </a:lnR>
                    <a:lnT cap="flat" cmpd="sng" w="152400">
                      <a:solidFill>
                        <a:srgbClr val="EAF1E8"/>
                      </a:solidFill>
                      <a:prstDash val="solid"/>
                      <a:round/>
                      <a:headEnd len="sm" w="sm" type="none"/>
                      <a:tailEnd len="sm" w="sm" type="none"/>
                    </a:lnT>
                    <a:lnB cap="flat" cmpd="sng" w="152400">
                      <a:solidFill>
                        <a:srgbClr val="EAF1E8"/>
                      </a:solidFill>
                      <a:prstDash val="solid"/>
                      <a:round/>
                      <a:headEnd len="sm" w="sm" type="none"/>
                      <a:tailEnd len="sm" w="sm" type="none"/>
                    </a:lnB>
                    <a:solidFill>
                      <a:srgbClr val="93C47D"/>
                    </a:solidFill>
                  </a:tcPr>
                </a:tc>
              </a:tr>
              <a:tr h="603825">
                <a:tc>
                  <a:txBody>
                    <a:bodyPr/>
                    <a:lstStyle/>
                    <a:p>
                      <a:pPr indent="0" lvl="0" marL="0" rtl="0" algn="ctr">
                        <a:spcBef>
                          <a:spcPts val="0"/>
                        </a:spcBef>
                        <a:spcAft>
                          <a:spcPts val="0"/>
                        </a:spcAft>
                        <a:buNone/>
                      </a:pPr>
                      <a:r>
                        <a:rPr b="1" lang="en-GB">
                          <a:solidFill>
                            <a:schemeClr val="lt1"/>
                          </a:solidFill>
                        </a:rPr>
                        <a:t>Relational Frame</a:t>
                      </a:r>
                      <a:endParaRPr b="1">
                        <a:solidFill>
                          <a:schemeClr val="lt1"/>
                        </a:solidFill>
                      </a:endParaRPr>
                    </a:p>
                  </a:txBody>
                  <a:tcPr marT="91425" marB="91425" marR="91425" marL="91425" anchor="ctr">
                    <a:lnL cap="flat" cmpd="sng" w="152400">
                      <a:solidFill>
                        <a:srgbClr val="EAF1E8"/>
                      </a:solidFill>
                      <a:prstDash val="solid"/>
                      <a:round/>
                      <a:headEnd len="sm" w="sm" type="none"/>
                      <a:tailEnd len="sm" w="sm" type="none"/>
                    </a:lnL>
                    <a:lnR cap="flat" cmpd="sng" w="152400">
                      <a:solidFill>
                        <a:srgbClr val="EAF1E8"/>
                      </a:solidFill>
                      <a:prstDash val="solid"/>
                      <a:round/>
                      <a:headEnd len="sm" w="sm" type="none"/>
                      <a:tailEnd len="sm" w="sm" type="none"/>
                    </a:lnR>
                    <a:lnT cap="flat" cmpd="sng" w="152400">
                      <a:solidFill>
                        <a:srgbClr val="EAF1E8"/>
                      </a:solidFill>
                      <a:prstDash val="solid"/>
                      <a:round/>
                      <a:headEnd len="sm" w="sm" type="none"/>
                      <a:tailEnd len="sm" w="sm" type="none"/>
                    </a:lnT>
                    <a:lnB cap="flat" cmpd="sng" w="152400">
                      <a:solidFill>
                        <a:srgbClr val="EAF1E8"/>
                      </a:solidFill>
                      <a:prstDash val="solid"/>
                      <a:round/>
                      <a:headEnd len="sm" w="sm" type="none"/>
                      <a:tailEnd len="sm" w="sm" type="none"/>
                    </a:lnB>
                    <a:solidFill>
                      <a:srgbClr val="93C47D"/>
                    </a:solidFill>
                  </a:tcPr>
                </a:tc>
              </a:tr>
              <a:tr h="603825">
                <a:tc>
                  <a:txBody>
                    <a:bodyPr/>
                    <a:lstStyle/>
                    <a:p>
                      <a:pPr indent="0" lvl="0" marL="0" rtl="0" algn="ctr">
                        <a:spcBef>
                          <a:spcPts val="0"/>
                        </a:spcBef>
                        <a:spcAft>
                          <a:spcPts val="0"/>
                        </a:spcAft>
                        <a:buNone/>
                      </a:pPr>
                      <a:r>
                        <a:rPr b="1" lang="en-GB">
                          <a:solidFill>
                            <a:schemeClr val="lt1"/>
                          </a:solidFill>
                        </a:rPr>
                        <a:t>Communal Frame</a:t>
                      </a:r>
                      <a:endParaRPr b="1">
                        <a:solidFill>
                          <a:schemeClr val="lt1"/>
                        </a:solidFill>
                      </a:endParaRPr>
                    </a:p>
                  </a:txBody>
                  <a:tcPr marT="91425" marB="91425" marR="91425" marL="91425" anchor="ctr">
                    <a:lnL cap="flat" cmpd="sng" w="152400">
                      <a:solidFill>
                        <a:srgbClr val="EAF1E8"/>
                      </a:solidFill>
                      <a:prstDash val="solid"/>
                      <a:round/>
                      <a:headEnd len="sm" w="sm" type="none"/>
                      <a:tailEnd len="sm" w="sm" type="none"/>
                    </a:lnL>
                    <a:lnR cap="flat" cmpd="sng" w="152400">
                      <a:solidFill>
                        <a:srgbClr val="EAF1E8"/>
                      </a:solidFill>
                      <a:prstDash val="solid"/>
                      <a:round/>
                      <a:headEnd len="sm" w="sm" type="none"/>
                      <a:tailEnd len="sm" w="sm" type="none"/>
                    </a:lnR>
                    <a:lnT cap="flat" cmpd="sng" w="152400">
                      <a:solidFill>
                        <a:srgbClr val="EAF1E8"/>
                      </a:solidFill>
                      <a:prstDash val="solid"/>
                      <a:round/>
                      <a:headEnd len="sm" w="sm" type="none"/>
                      <a:tailEnd len="sm" w="sm" type="none"/>
                    </a:lnT>
                    <a:lnB cap="flat" cmpd="sng" w="152400">
                      <a:solidFill>
                        <a:srgbClr val="EAF1E8"/>
                      </a:solidFill>
                      <a:prstDash val="solid"/>
                      <a:round/>
                      <a:headEnd len="sm" w="sm" type="none"/>
                      <a:tailEnd len="sm" w="sm" type="none"/>
                    </a:lnB>
                    <a:solidFill>
                      <a:srgbClr val="93C47D"/>
                    </a:solidFill>
                  </a:tcPr>
                </a:tc>
              </a:tr>
            </a:tbl>
          </a:graphicData>
        </a:graphic>
      </p:graphicFrame>
      <p:graphicFrame>
        <p:nvGraphicFramePr>
          <p:cNvPr id="88" name="Google Shape;88;p17"/>
          <p:cNvGraphicFramePr/>
          <p:nvPr/>
        </p:nvGraphicFramePr>
        <p:xfrm>
          <a:off x="4927675" y="2199000"/>
          <a:ext cx="3000000" cy="3000000"/>
        </p:xfrm>
        <a:graphic>
          <a:graphicData uri="http://schemas.openxmlformats.org/drawingml/2006/table">
            <a:tbl>
              <a:tblPr>
                <a:noFill/>
                <a:tableStyleId>{11F7F62A-75E3-409B-A019-D2FF388C5BB6}</a:tableStyleId>
              </a:tblPr>
              <a:tblGrid>
                <a:gridCol w="1952325"/>
                <a:gridCol w="1952325"/>
              </a:tblGrid>
              <a:tr h="648325">
                <a:tc rowSpan="4">
                  <a:txBody>
                    <a:bodyPr/>
                    <a:lstStyle/>
                    <a:p>
                      <a:pPr indent="0" lvl="0" marL="0" rtl="0" algn="ctr">
                        <a:spcBef>
                          <a:spcPts val="0"/>
                        </a:spcBef>
                        <a:spcAft>
                          <a:spcPts val="0"/>
                        </a:spcAft>
                        <a:buNone/>
                      </a:pPr>
                      <a:r>
                        <a:rPr b="1" lang="en-GB">
                          <a:solidFill>
                            <a:schemeClr val="lt1"/>
                          </a:solidFill>
                        </a:rPr>
                        <a:t>Expectancy for Success</a:t>
                      </a:r>
                      <a:endParaRPr b="1">
                        <a:solidFill>
                          <a:schemeClr val="lt1"/>
                        </a:solidFill>
                      </a:endParaRPr>
                    </a:p>
                  </a:txBody>
                  <a:tcPr marT="91425" marB="91425" marR="91425" marL="91425" anchor="ctr">
                    <a:lnL cap="flat" cmpd="sng" w="152400">
                      <a:solidFill>
                        <a:srgbClr val="EAF1E8"/>
                      </a:solidFill>
                      <a:prstDash val="solid"/>
                      <a:round/>
                      <a:headEnd len="sm" w="sm" type="none"/>
                      <a:tailEnd len="sm" w="sm" type="none"/>
                    </a:lnL>
                    <a:lnR cap="flat" cmpd="sng" w="152400">
                      <a:solidFill>
                        <a:srgbClr val="EAF1E8"/>
                      </a:solidFill>
                      <a:prstDash val="solid"/>
                      <a:round/>
                      <a:headEnd len="sm" w="sm" type="none"/>
                      <a:tailEnd len="sm" w="sm" type="none"/>
                    </a:lnR>
                    <a:lnT cap="flat" cmpd="sng" w="152400">
                      <a:solidFill>
                        <a:srgbClr val="EAF1E8"/>
                      </a:solidFill>
                      <a:prstDash val="solid"/>
                      <a:round/>
                      <a:headEnd len="sm" w="sm" type="none"/>
                      <a:tailEnd len="sm" w="sm" type="none"/>
                    </a:lnT>
                    <a:lnB cap="flat" cmpd="sng" w="152400">
                      <a:solidFill>
                        <a:srgbClr val="EAF1E8"/>
                      </a:solidFill>
                      <a:prstDash val="solid"/>
                      <a:round/>
                      <a:headEnd len="sm" w="sm" type="none"/>
                      <a:tailEnd len="sm" w="sm" type="none"/>
                    </a:lnB>
                    <a:solidFill>
                      <a:srgbClr val="073763"/>
                    </a:solidFill>
                  </a:tcPr>
                </a:tc>
                <a:tc rowSpan="4">
                  <a:txBody>
                    <a:bodyPr/>
                    <a:lstStyle/>
                    <a:p>
                      <a:pPr indent="0" lvl="0" marL="0" rtl="0" algn="ctr">
                        <a:spcBef>
                          <a:spcPts val="0"/>
                        </a:spcBef>
                        <a:spcAft>
                          <a:spcPts val="0"/>
                        </a:spcAft>
                        <a:buNone/>
                      </a:pPr>
                      <a:r>
                        <a:rPr b="1" lang="en-GB">
                          <a:solidFill>
                            <a:schemeClr val="lt1"/>
                          </a:solidFill>
                        </a:rPr>
                        <a:t>Subjective Task Values</a:t>
                      </a:r>
                      <a:endParaRPr b="1">
                        <a:solidFill>
                          <a:schemeClr val="lt1"/>
                        </a:solidFill>
                      </a:endParaRPr>
                    </a:p>
                    <a:p>
                      <a:pPr indent="0" lvl="0" marL="0" rtl="0" algn="ctr">
                        <a:spcBef>
                          <a:spcPts val="0"/>
                        </a:spcBef>
                        <a:spcAft>
                          <a:spcPts val="0"/>
                        </a:spcAft>
                        <a:buNone/>
                      </a:pPr>
                      <a:r>
                        <a:t/>
                      </a:r>
                      <a:endParaRPr b="1">
                        <a:solidFill>
                          <a:schemeClr val="lt1"/>
                        </a:solidFill>
                      </a:endParaRPr>
                    </a:p>
                    <a:p>
                      <a:pPr indent="0" lvl="0" marL="0" rtl="0" algn="ctr">
                        <a:lnSpc>
                          <a:spcPct val="150000"/>
                        </a:lnSpc>
                        <a:spcBef>
                          <a:spcPts val="0"/>
                        </a:spcBef>
                        <a:spcAft>
                          <a:spcPts val="0"/>
                        </a:spcAft>
                        <a:buNone/>
                      </a:pPr>
                      <a:r>
                        <a:rPr lang="en-GB">
                          <a:solidFill>
                            <a:schemeClr val="lt1"/>
                          </a:solidFill>
                        </a:rPr>
                        <a:t>Attainment Value</a:t>
                      </a:r>
                      <a:endParaRPr>
                        <a:solidFill>
                          <a:schemeClr val="lt1"/>
                        </a:solidFill>
                      </a:endParaRPr>
                    </a:p>
                    <a:p>
                      <a:pPr indent="0" lvl="0" marL="0" rtl="0" algn="ctr">
                        <a:lnSpc>
                          <a:spcPct val="150000"/>
                        </a:lnSpc>
                        <a:spcBef>
                          <a:spcPts val="0"/>
                        </a:spcBef>
                        <a:spcAft>
                          <a:spcPts val="0"/>
                        </a:spcAft>
                        <a:buNone/>
                      </a:pPr>
                      <a:r>
                        <a:rPr lang="en-GB">
                          <a:solidFill>
                            <a:schemeClr val="lt1"/>
                          </a:solidFill>
                        </a:rPr>
                        <a:t>Intrinsic Value</a:t>
                      </a:r>
                      <a:endParaRPr>
                        <a:solidFill>
                          <a:schemeClr val="lt1"/>
                        </a:solidFill>
                      </a:endParaRPr>
                    </a:p>
                    <a:p>
                      <a:pPr indent="0" lvl="0" marL="0" rtl="0" algn="ctr">
                        <a:lnSpc>
                          <a:spcPct val="150000"/>
                        </a:lnSpc>
                        <a:spcBef>
                          <a:spcPts val="0"/>
                        </a:spcBef>
                        <a:spcAft>
                          <a:spcPts val="0"/>
                        </a:spcAft>
                        <a:buNone/>
                      </a:pPr>
                      <a:r>
                        <a:rPr lang="en-GB">
                          <a:solidFill>
                            <a:schemeClr val="lt1"/>
                          </a:solidFill>
                        </a:rPr>
                        <a:t>Utility Value</a:t>
                      </a:r>
                      <a:endParaRPr>
                        <a:solidFill>
                          <a:schemeClr val="lt1"/>
                        </a:solidFill>
                      </a:endParaRPr>
                    </a:p>
                    <a:p>
                      <a:pPr indent="0" lvl="0" marL="0" rtl="0" algn="ctr">
                        <a:lnSpc>
                          <a:spcPct val="150000"/>
                        </a:lnSpc>
                        <a:spcBef>
                          <a:spcPts val="0"/>
                        </a:spcBef>
                        <a:spcAft>
                          <a:spcPts val="0"/>
                        </a:spcAft>
                        <a:buNone/>
                      </a:pPr>
                      <a:r>
                        <a:rPr lang="en-GB">
                          <a:solidFill>
                            <a:schemeClr val="lt1"/>
                          </a:solidFill>
                        </a:rPr>
                        <a:t>Cost</a:t>
                      </a:r>
                      <a:endParaRPr>
                        <a:solidFill>
                          <a:schemeClr val="lt1"/>
                        </a:solidFill>
                      </a:endParaRPr>
                    </a:p>
                  </a:txBody>
                  <a:tcPr marT="91425" marB="91425" marR="91425" marL="91425" anchor="ctr">
                    <a:lnL cap="flat" cmpd="sng" w="152400">
                      <a:solidFill>
                        <a:srgbClr val="EAF1E8"/>
                      </a:solidFill>
                      <a:prstDash val="solid"/>
                      <a:round/>
                      <a:headEnd len="sm" w="sm" type="none"/>
                      <a:tailEnd len="sm" w="sm" type="none"/>
                    </a:lnL>
                    <a:lnR cap="flat" cmpd="sng" w="152400">
                      <a:solidFill>
                        <a:srgbClr val="EAF1E8"/>
                      </a:solidFill>
                      <a:prstDash val="solid"/>
                      <a:round/>
                      <a:headEnd len="sm" w="sm" type="none"/>
                      <a:tailEnd len="sm" w="sm" type="none"/>
                    </a:lnR>
                    <a:lnT cap="flat" cmpd="sng" w="152400">
                      <a:solidFill>
                        <a:srgbClr val="EAF1E8"/>
                      </a:solidFill>
                      <a:prstDash val="solid"/>
                      <a:round/>
                      <a:headEnd len="sm" w="sm" type="none"/>
                      <a:tailEnd len="sm" w="sm" type="none"/>
                    </a:lnT>
                    <a:lnB cap="flat" cmpd="sng" w="152400">
                      <a:solidFill>
                        <a:srgbClr val="EAF1E8"/>
                      </a:solidFill>
                      <a:prstDash val="solid"/>
                      <a:round/>
                      <a:headEnd len="sm" w="sm" type="none"/>
                      <a:tailEnd len="sm" w="sm" type="none"/>
                    </a:lnB>
                    <a:solidFill>
                      <a:srgbClr val="073763"/>
                    </a:solidFill>
                  </a:tcPr>
                </a:tc>
              </a:tr>
              <a:tr h="603825">
                <a:tc vMerge="1"/>
                <a:tc vMerge="1"/>
              </a:tr>
              <a:tr h="603825">
                <a:tc vMerge="1"/>
                <a:tc vMerge="1"/>
              </a:tr>
              <a:tr h="603825">
                <a:tc vMerge="1"/>
                <a:tc vMerge="1"/>
              </a:tr>
            </a:tbl>
          </a:graphicData>
        </a:graphic>
      </p:graphicFrame>
      <p:sp>
        <p:nvSpPr>
          <p:cNvPr id="89" name="Google Shape;89;p17"/>
          <p:cNvSpPr/>
          <p:nvPr/>
        </p:nvSpPr>
        <p:spPr>
          <a:xfrm>
            <a:off x="695450" y="2429650"/>
            <a:ext cx="425700" cy="1444800"/>
          </a:xfrm>
          <a:prstGeom prst="upDownArrow">
            <a:avLst>
              <a:gd fmla="val 63390" name="adj1"/>
              <a:gd fmla="val 50000" name="adj2"/>
            </a:avLst>
          </a:prstGeom>
          <a:solidFill>
            <a:srgbClr val="38761D"/>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10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10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1"/>
                                        <p:tgtEl>
                                          <p:spTgt spid="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Research Methods</a:t>
            </a:r>
            <a:endParaRPr b="1">
              <a:solidFill>
                <a:srgbClr val="073763"/>
              </a:solidFill>
              <a:latin typeface="Google Sans"/>
              <a:ea typeface="Google Sans"/>
              <a:cs typeface="Google Sans"/>
              <a:sym typeface="Google Sans"/>
            </a:endParaRPr>
          </a:p>
        </p:txBody>
      </p:sp>
      <p:sp>
        <p:nvSpPr>
          <p:cNvPr id="95" name="Google Shape;9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sz="2100">
                <a:solidFill>
                  <a:srgbClr val="073763"/>
                </a:solidFill>
                <a:latin typeface="Google Sans"/>
                <a:ea typeface="Google Sans"/>
                <a:cs typeface="Google Sans"/>
                <a:sym typeface="Google Sans"/>
              </a:rPr>
              <a:t>Three interviews over the course of the year with each of nine children in Year 7 attending one of two secondary schools in the East of England</a:t>
            </a:r>
            <a:endParaRPr b="1" sz="2100">
              <a:solidFill>
                <a:srgbClr val="073763"/>
              </a:solidFill>
              <a:latin typeface="Google Sans"/>
              <a:ea typeface="Google Sans"/>
              <a:cs typeface="Google Sans"/>
              <a:sym typeface="Google Sans"/>
            </a:endParaRPr>
          </a:p>
          <a:p>
            <a:pPr indent="0" lvl="0" marL="0" rtl="0" algn="l">
              <a:spcBef>
                <a:spcPts val="1200"/>
              </a:spcBef>
              <a:spcAft>
                <a:spcPts val="1200"/>
              </a:spcAft>
              <a:buNone/>
            </a:pPr>
            <a:r>
              <a:rPr lang="en-GB" sz="2100">
                <a:solidFill>
                  <a:srgbClr val="073763"/>
                </a:solidFill>
                <a:latin typeface="Google Sans"/>
                <a:ea typeface="Google Sans"/>
                <a:cs typeface="Google Sans"/>
                <a:sym typeface="Google Sans"/>
              </a:rPr>
              <a:t>Narrative analysis was used to co-edit a verbatim narrative for each participant.</a:t>
            </a:r>
            <a:endParaRPr sz="1584">
              <a:solidFill>
                <a:srgbClr val="073763"/>
              </a:solidFill>
              <a:latin typeface="Google Sans"/>
              <a:ea typeface="Google Sans"/>
              <a:cs typeface="Google Sans"/>
              <a:sym typeface="Google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1200"/>
              </a:spcAft>
              <a:buNone/>
            </a:pPr>
            <a:r>
              <a:rPr b="1" lang="en-GB" sz="2200">
                <a:solidFill>
                  <a:srgbClr val="073763"/>
                </a:solidFill>
                <a:latin typeface="Google Sans"/>
                <a:ea typeface="Google Sans"/>
                <a:cs typeface="Google Sans"/>
                <a:sym typeface="Google Sans"/>
              </a:rPr>
              <a:t>Participants’ narratives have been grouped into three categories:</a:t>
            </a:r>
            <a:endParaRPr b="1" sz="3200">
              <a:solidFill>
                <a:srgbClr val="073763"/>
              </a:solidFill>
              <a:latin typeface="Google Sans"/>
              <a:ea typeface="Google Sans"/>
              <a:cs typeface="Google Sans"/>
              <a:sym typeface="Google Sans"/>
            </a:endParaRPr>
          </a:p>
        </p:txBody>
      </p:sp>
      <p:graphicFrame>
        <p:nvGraphicFramePr>
          <p:cNvPr id="101" name="Google Shape;101;p19"/>
          <p:cNvGraphicFramePr/>
          <p:nvPr/>
        </p:nvGraphicFramePr>
        <p:xfrm>
          <a:off x="416175" y="1168163"/>
          <a:ext cx="3000000" cy="3000000"/>
        </p:xfrm>
        <a:graphic>
          <a:graphicData uri="http://schemas.openxmlformats.org/drawingml/2006/table">
            <a:tbl>
              <a:tblPr>
                <a:noFill/>
                <a:tableStyleId>{11F7F62A-75E3-409B-A019-D2FF388C5BB6}</a:tableStyleId>
              </a:tblPr>
              <a:tblGrid>
                <a:gridCol w="2770550"/>
                <a:gridCol w="2770550"/>
                <a:gridCol w="2770550"/>
              </a:tblGrid>
              <a:tr h="381000">
                <a:tc>
                  <a:txBody>
                    <a:bodyPr/>
                    <a:lstStyle/>
                    <a:p>
                      <a:pPr indent="0" lvl="0" marL="0" rtl="0" algn="ctr">
                        <a:lnSpc>
                          <a:spcPct val="115000"/>
                        </a:lnSpc>
                        <a:spcBef>
                          <a:spcPts val="0"/>
                        </a:spcBef>
                        <a:spcAft>
                          <a:spcPts val="0"/>
                        </a:spcAft>
                        <a:buNone/>
                      </a:pPr>
                      <a:r>
                        <a:t/>
                      </a:r>
                      <a:endParaRPr b="1"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b="1" lang="en-GB" sz="1800">
                          <a:solidFill>
                            <a:schemeClr val="lt1"/>
                          </a:solidFill>
                          <a:latin typeface="Google Sans"/>
                          <a:ea typeface="Google Sans"/>
                          <a:cs typeface="Google Sans"/>
                          <a:sym typeface="Google Sans"/>
                        </a:rPr>
                        <a:t>Secure Computing Identities</a:t>
                      </a:r>
                      <a:br>
                        <a:rPr b="1" lang="en-GB" sz="1800">
                          <a:solidFill>
                            <a:schemeClr val="lt1"/>
                          </a:solidFill>
                          <a:latin typeface="Google Sans"/>
                          <a:ea typeface="Google Sans"/>
                          <a:cs typeface="Google Sans"/>
                          <a:sym typeface="Google Sans"/>
                        </a:rPr>
                      </a:br>
                      <a:endParaRPr b="1"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lang="en-GB" sz="1800">
                          <a:solidFill>
                            <a:schemeClr val="lt1"/>
                          </a:solidFill>
                          <a:latin typeface="Google Sans"/>
                          <a:ea typeface="Google Sans"/>
                          <a:cs typeface="Google Sans"/>
                          <a:sym typeface="Google Sans"/>
                        </a:rPr>
                        <a:t>Tony</a:t>
                      </a:r>
                      <a:endParaRPr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lang="en-GB" sz="1800">
                          <a:solidFill>
                            <a:schemeClr val="lt1"/>
                          </a:solidFill>
                          <a:latin typeface="Google Sans"/>
                          <a:ea typeface="Google Sans"/>
                          <a:cs typeface="Google Sans"/>
                          <a:sym typeface="Google Sans"/>
                        </a:rPr>
                        <a:t>Natasha</a:t>
                      </a:r>
                      <a:endParaRPr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lang="en-GB" sz="1800">
                          <a:solidFill>
                            <a:schemeClr val="lt1"/>
                          </a:solidFill>
                          <a:latin typeface="Google Sans"/>
                          <a:ea typeface="Google Sans"/>
                          <a:cs typeface="Google Sans"/>
                          <a:sym typeface="Google Sans"/>
                        </a:rPr>
                        <a:t>Clint</a:t>
                      </a:r>
                      <a:endParaRPr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1200"/>
                        </a:spcAft>
                        <a:buNone/>
                      </a:pPr>
                      <a:r>
                        <a:t/>
                      </a:r>
                      <a:endParaRPr b="1" sz="1800">
                        <a:solidFill>
                          <a:schemeClr val="lt1"/>
                        </a:solidFill>
                        <a:latin typeface="Google Sans"/>
                        <a:ea typeface="Google Sans"/>
                        <a:cs typeface="Google Sans"/>
                        <a:sym typeface="Google Sans"/>
                      </a:endParaRPr>
                    </a:p>
                  </a:txBody>
                  <a:tcPr marT="91425" marB="91425" marR="91425" marL="91425">
                    <a:lnL cap="flat" cmpd="sng" w="76200">
                      <a:solidFill>
                        <a:srgbClr val="EAF1E8"/>
                      </a:solidFill>
                      <a:prstDash val="solid"/>
                      <a:round/>
                      <a:headEnd len="sm" w="sm" type="none"/>
                      <a:tailEnd len="sm" w="sm" type="none"/>
                    </a:lnL>
                    <a:lnR cap="flat" cmpd="sng" w="76200">
                      <a:solidFill>
                        <a:srgbClr val="EAF1E8"/>
                      </a:solidFill>
                      <a:prstDash val="solid"/>
                      <a:round/>
                      <a:headEnd len="sm" w="sm" type="none"/>
                      <a:tailEnd len="sm" w="sm" type="none"/>
                    </a:lnR>
                    <a:lnT cap="flat" cmpd="sng" w="76200">
                      <a:solidFill>
                        <a:srgbClr val="EAF1E8"/>
                      </a:solidFill>
                      <a:prstDash val="solid"/>
                      <a:round/>
                      <a:headEnd len="sm" w="sm" type="none"/>
                      <a:tailEnd len="sm" w="sm" type="none"/>
                    </a:lnT>
                    <a:lnB cap="flat" cmpd="sng" w="76200">
                      <a:solidFill>
                        <a:srgbClr val="EAF1E8"/>
                      </a:solidFill>
                      <a:prstDash val="solid"/>
                      <a:round/>
                      <a:headEnd len="sm" w="sm" type="none"/>
                      <a:tailEnd len="sm" w="sm" type="none"/>
                    </a:lnB>
                    <a:solidFill>
                      <a:srgbClr val="93C47D"/>
                    </a:solidFill>
                  </a:tcPr>
                </a:tc>
                <a:tc>
                  <a:txBody>
                    <a:bodyPr/>
                    <a:lstStyle/>
                    <a:p>
                      <a:pPr indent="0" lvl="0" marL="0" rtl="0" algn="ctr">
                        <a:lnSpc>
                          <a:spcPct val="115000"/>
                        </a:lnSpc>
                        <a:spcBef>
                          <a:spcPts val="0"/>
                        </a:spcBef>
                        <a:spcAft>
                          <a:spcPts val="0"/>
                        </a:spcAft>
                        <a:buNone/>
                      </a:pPr>
                      <a:r>
                        <a:t/>
                      </a:r>
                      <a:endParaRPr b="1"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b="1" lang="en-GB" sz="1800">
                          <a:solidFill>
                            <a:schemeClr val="lt1"/>
                          </a:solidFill>
                          <a:latin typeface="Google Sans"/>
                          <a:ea typeface="Google Sans"/>
                          <a:cs typeface="Google Sans"/>
                          <a:sym typeface="Google Sans"/>
                        </a:rPr>
                        <a:t>Fragile Computing Identities</a:t>
                      </a:r>
                      <a:br>
                        <a:rPr b="1" lang="en-GB" sz="1800">
                          <a:solidFill>
                            <a:schemeClr val="lt1"/>
                          </a:solidFill>
                          <a:latin typeface="Google Sans"/>
                          <a:ea typeface="Google Sans"/>
                          <a:cs typeface="Google Sans"/>
                          <a:sym typeface="Google Sans"/>
                        </a:rPr>
                      </a:br>
                      <a:endParaRPr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lang="en-GB" sz="1800">
                          <a:solidFill>
                            <a:schemeClr val="lt1"/>
                          </a:solidFill>
                          <a:latin typeface="Google Sans"/>
                          <a:ea typeface="Google Sans"/>
                          <a:cs typeface="Google Sans"/>
                          <a:sym typeface="Google Sans"/>
                        </a:rPr>
                        <a:t>Bobbi</a:t>
                      </a:r>
                      <a:endParaRPr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lang="en-GB" sz="1800">
                          <a:solidFill>
                            <a:schemeClr val="lt1"/>
                          </a:solidFill>
                          <a:latin typeface="Google Sans"/>
                          <a:ea typeface="Google Sans"/>
                          <a:cs typeface="Google Sans"/>
                          <a:sym typeface="Google Sans"/>
                        </a:rPr>
                        <a:t>Bruce</a:t>
                      </a:r>
                      <a:endParaRPr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1200"/>
                        </a:spcAft>
                        <a:buNone/>
                      </a:pPr>
                      <a:r>
                        <a:rPr lang="en-GB" sz="1800">
                          <a:solidFill>
                            <a:schemeClr val="lt1"/>
                          </a:solidFill>
                          <a:latin typeface="Google Sans"/>
                          <a:ea typeface="Google Sans"/>
                          <a:cs typeface="Google Sans"/>
                          <a:sym typeface="Google Sans"/>
                        </a:rPr>
                        <a:t>Jarvis</a:t>
                      </a:r>
                      <a:endParaRPr sz="1800">
                        <a:solidFill>
                          <a:schemeClr val="lt1"/>
                        </a:solidFill>
                        <a:latin typeface="Google Sans"/>
                        <a:ea typeface="Google Sans"/>
                        <a:cs typeface="Google Sans"/>
                        <a:sym typeface="Google Sans"/>
                      </a:endParaRPr>
                    </a:p>
                  </a:txBody>
                  <a:tcPr marT="91425" marB="91425" marR="91425" marL="91425">
                    <a:lnL cap="flat" cmpd="sng" w="76200">
                      <a:solidFill>
                        <a:srgbClr val="EAF1E8"/>
                      </a:solidFill>
                      <a:prstDash val="solid"/>
                      <a:round/>
                      <a:headEnd len="sm" w="sm" type="none"/>
                      <a:tailEnd len="sm" w="sm" type="none"/>
                    </a:lnL>
                    <a:lnR cap="flat" cmpd="sng" w="76200">
                      <a:solidFill>
                        <a:srgbClr val="EAF1E8"/>
                      </a:solidFill>
                      <a:prstDash val="solid"/>
                      <a:round/>
                      <a:headEnd len="sm" w="sm" type="none"/>
                      <a:tailEnd len="sm" w="sm" type="none"/>
                    </a:lnR>
                    <a:lnT cap="flat" cmpd="sng" w="76200">
                      <a:solidFill>
                        <a:srgbClr val="EAF1E8"/>
                      </a:solidFill>
                      <a:prstDash val="solid"/>
                      <a:round/>
                      <a:headEnd len="sm" w="sm" type="none"/>
                      <a:tailEnd len="sm" w="sm" type="none"/>
                    </a:lnT>
                    <a:lnB cap="flat" cmpd="sng" w="76200">
                      <a:solidFill>
                        <a:srgbClr val="EAF1E8"/>
                      </a:solidFill>
                      <a:prstDash val="solid"/>
                      <a:round/>
                      <a:headEnd len="sm" w="sm" type="none"/>
                      <a:tailEnd len="sm" w="sm" type="none"/>
                    </a:lnB>
                    <a:solidFill>
                      <a:srgbClr val="93C47D"/>
                    </a:solidFill>
                  </a:tcPr>
                </a:tc>
                <a:tc>
                  <a:txBody>
                    <a:bodyPr/>
                    <a:lstStyle/>
                    <a:p>
                      <a:pPr indent="0" lvl="0" marL="0" rtl="0" algn="ctr">
                        <a:lnSpc>
                          <a:spcPct val="115000"/>
                        </a:lnSpc>
                        <a:spcBef>
                          <a:spcPts val="0"/>
                        </a:spcBef>
                        <a:spcAft>
                          <a:spcPts val="0"/>
                        </a:spcAft>
                        <a:buNone/>
                      </a:pPr>
                      <a:r>
                        <a:t/>
                      </a:r>
                      <a:endParaRPr b="1"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b="1" lang="en-GB" sz="1800">
                          <a:solidFill>
                            <a:schemeClr val="lt1"/>
                          </a:solidFill>
                          <a:latin typeface="Google Sans"/>
                          <a:ea typeface="Google Sans"/>
                          <a:cs typeface="Google Sans"/>
                          <a:sym typeface="Google Sans"/>
                        </a:rPr>
                        <a:t>Eroding Computing Identities</a:t>
                      </a:r>
                      <a:br>
                        <a:rPr b="1" lang="en-GB" sz="1800">
                          <a:solidFill>
                            <a:schemeClr val="lt1"/>
                          </a:solidFill>
                          <a:latin typeface="Google Sans"/>
                          <a:ea typeface="Google Sans"/>
                          <a:cs typeface="Google Sans"/>
                          <a:sym typeface="Google Sans"/>
                        </a:rPr>
                      </a:br>
                      <a:endParaRPr b="1"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lang="en-GB" sz="1800">
                          <a:solidFill>
                            <a:schemeClr val="lt1"/>
                          </a:solidFill>
                          <a:latin typeface="Google Sans"/>
                          <a:ea typeface="Google Sans"/>
                          <a:cs typeface="Google Sans"/>
                          <a:sym typeface="Google Sans"/>
                        </a:rPr>
                        <a:t>Wanda</a:t>
                      </a:r>
                      <a:endParaRPr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0"/>
                        </a:spcAft>
                        <a:buNone/>
                      </a:pPr>
                      <a:r>
                        <a:rPr lang="en-GB" sz="1800">
                          <a:solidFill>
                            <a:schemeClr val="lt1"/>
                          </a:solidFill>
                          <a:latin typeface="Google Sans"/>
                          <a:ea typeface="Google Sans"/>
                          <a:cs typeface="Google Sans"/>
                          <a:sym typeface="Google Sans"/>
                        </a:rPr>
                        <a:t>Hope</a:t>
                      </a:r>
                      <a:endParaRPr sz="1800">
                        <a:solidFill>
                          <a:schemeClr val="lt1"/>
                        </a:solidFill>
                        <a:latin typeface="Google Sans"/>
                        <a:ea typeface="Google Sans"/>
                        <a:cs typeface="Google Sans"/>
                        <a:sym typeface="Google Sans"/>
                      </a:endParaRPr>
                    </a:p>
                    <a:p>
                      <a:pPr indent="0" lvl="0" marL="0" rtl="0" algn="ctr">
                        <a:lnSpc>
                          <a:spcPct val="115000"/>
                        </a:lnSpc>
                        <a:spcBef>
                          <a:spcPts val="1200"/>
                        </a:spcBef>
                        <a:spcAft>
                          <a:spcPts val="1200"/>
                        </a:spcAft>
                        <a:buNone/>
                      </a:pPr>
                      <a:r>
                        <a:rPr lang="en-GB" sz="1800">
                          <a:solidFill>
                            <a:schemeClr val="lt1"/>
                          </a:solidFill>
                          <a:latin typeface="Google Sans"/>
                          <a:ea typeface="Google Sans"/>
                          <a:cs typeface="Google Sans"/>
                          <a:sym typeface="Google Sans"/>
                        </a:rPr>
                        <a:t>Scott</a:t>
                      </a:r>
                      <a:endParaRPr sz="1800">
                        <a:solidFill>
                          <a:schemeClr val="lt1"/>
                        </a:solidFill>
                        <a:latin typeface="Google Sans"/>
                        <a:ea typeface="Google Sans"/>
                        <a:cs typeface="Google Sans"/>
                        <a:sym typeface="Google Sans"/>
                      </a:endParaRPr>
                    </a:p>
                  </a:txBody>
                  <a:tcPr marT="91425" marB="91425" marR="91425" marL="91425">
                    <a:lnL cap="flat" cmpd="sng" w="76200">
                      <a:solidFill>
                        <a:srgbClr val="EAF1E8"/>
                      </a:solidFill>
                      <a:prstDash val="solid"/>
                      <a:round/>
                      <a:headEnd len="sm" w="sm" type="none"/>
                      <a:tailEnd len="sm" w="sm" type="none"/>
                    </a:lnL>
                    <a:lnR cap="flat" cmpd="sng" w="76200">
                      <a:solidFill>
                        <a:srgbClr val="EAF1E8"/>
                      </a:solidFill>
                      <a:prstDash val="solid"/>
                      <a:round/>
                      <a:headEnd len="sm" w="sm" type="none"/>
                      <a:tailEnd len="sm" w="sm" type="none"/>
                    </a:lnR>
                    <a:lnT cap="flat" cmpd="sng" w="76200">
                      <a:solidFill>
                        <a:srgbClr val="EAF1E8"/>
                      </a:solidFill>
                      <a:prstDash val="solid"/>
                      <a:round/>
                      <a:headEnd len="sm" w="sm" type="none"/>
                      <a:tailEnd len="sm" w="sm" type="none"/>
                    </a:lnT>
                    <a:lnB cap="flat" cmpd="sng" w="76200">
                      <a:solidFill>
                        <a:srgbClr val="EAF1E8"/>
                      </a:solidFill>
                      <a:prstDash val="solid"/>
                      <a:round/>
                      <a:headEnd len="sm" w="sm" type="none"/>
                      <a:tailEnd len="sm" w="sm" type="none"/>
                    </a:lnB>
                    <a:solidFill>
                      <a:srgbClr val="93C47D"/>
                    </a:solidFill>
                  </a:tcPr>
                </a:tc>
              </a:tr>
            </a:tbl>
          </a:graphicData>
        </a:graphic>
      </p:graphicFrame>
      <p:sp>
        <p:nvSpPr>
          <p:cNvPr id="102" name="Google Shape;102;p19"/>
          <p:cNvSpPr/>
          <p:nvPr/>
        </p:nvSpPr>
        <p:spPr>
          <a:xfrm>
            <a:off x="4074300" y="2750306"/>
            <a:ext cx="995400" cy="433200"/>
          </a:xfrm>
          <a:prstGeom prst="roundRect">
            <a:avLst>
              <a:gd fmla="val 16667" name="adj"/>
            </a:avLst>
          </a:prstGeom>
          <a:solidFill>
            <a:srgbClr val="073763"/>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800">
                <a:solidFill>
                  <a:schemeClr val="lt1"/>
                </a:solidFill>
                <a:latin typeface="Google Sans"/>
                <a:ea typeface="Google Sans"/>
                <a:cs typeface="Google Sans"/>
                <a:sym typeface="Google Sans"/>
              </a:rPr>
              <a:t>Bobbi</a:t>
            </a:r>
            <a:endParaRPr sz="1800">
              <a:solidFill>
                <a:schemeClr val="lt1"/>
              </a:solidFill>
              <a:latin typeface="Google Sans"/>
              <a:ea typeface="Google Sans"/>
              <a:cs typeface="Google Sans"/>
              <a:sym typeface="Google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0"/>
          <p:cNvSpPr txBox="1"/>
          <p:nvPr>
            <p:ph type="title"/>
          </p:nvPr>
        </p:nvSpPr>
        <p:spPr>
          <a:xfrm>
            <a:off x="311700" y="258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Bobbi’s Story</a:t>
            </a:r>
            <a:endParaRPr b="1">
              <a:solidFill>
                <a:srgbClr val="073763"/>
              </a:solidFill>
              <a:latin typeface="Google Sans"/>
              <a:ea typeface="Google Sans"/>
              <a:cs typeface="Google Sans"/>
              <a:sym typeface="Google Sans"/>
            </a:endParaRPr>
          </a:p>
        </p:txBody>
      </p:sp>
      <p:sp>
        <p:nvSpPr>
          <p:cNvPr id="108" name="Google Shape;108;p20"/>
          <p:cNvSpPr txBox="1"/>
          <p:nvPr>
            <p:ph idx="1" type="body"/>
          </p:nvPr>
        </p:nvSpPr>
        <p:spPr>
          <a:xfrm>
            <a:off x="311700" y="1022375"/>
            <a:ext cx="8520600" cy="3802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i="1" lang="en-GB">
                <a:solidFill>
                  <a:srgbClr val="073763"/>
                </a:solidFill>
                <a:latin typeface="Lora"/>
                <a:ea typeface="Lora"/>
                <a:cs typeface="Lora"/>
                <a:sym typeface="Lora"/>
              </a:rPr>
              <a:t>“I think I'm very creative and smart… really good at leadership and teamwork… kind; kind of a nerd, hardworking. And fun.”</a:t>
            </a:r>
            <a:endParaRPr b="1" i="1">
              <a:solidFill>
                <a:srgbClr val="073763"/>
              </a:solidFill>
              <a:latin typeface="Lora"/>
              <a:ea typeface="Lora"/>
              <a:cs typeface="Lora"/>
              <a:sym typeface="Lora"/>
            </a:endParaRPr>
          </a:p>
          <a:p>
            <a:pPr indent="0" lvl="0" marL="0" rtl="0" algn="l">
              <a:spcBef>
                <a:spcPts val="2400"/>
              </a:spcBef>
              <a:spcAft>
                <a:spcPts val="0"/>
              </a:spcAft>
              <a:buNone/>
            </a:pPr>
            <a:r>
              <a:rPr b="1" i="1" lang="en-GB">
                <a:solidFill>
                  <a:srgbClr val="073763"/>
                </a:solidFill>
                <a:latin typeface="Lora"/>
                <a:ea typeface="Lora"/>
                <a:cs typeface="Lora"/>
                <a:sym typeface="Lora"/>
              </a:rPr>
              <a:t>“I think it's useful to me because it helps me learn more in case if something got broken then I might be able to fix it.”</a:t>
            </a:r>
            <a:endParaRPr b="1" i="1">
              <a:solidFill>
                <a:srgbClr val="073763"/>
              </a:solidFill>
              <a:latin typeface="Lora"/>
              <a:ea typeface="Lora"/>
              <a:cs typeface="Lora"/>
              <a:sym typeface="Lora"/>
            </a:endParaRPr>
          </a:p>
          <a:p>
            <a:pPr indent="0" lvl="0" marL="0" rtl="0" algn="l">
              <a:spcBef>
                <a:spcPts val="2400"/>
              </a:spcBef>
              <a:spcAft>
                <a:spcPts val="0"/>
              </a:spcAft>
              <a:buNone/>
            </a:pPr>
            <a:r>
              <a:rPr b="1" i="1" lang="en-GB">
                <a:solidFill>
                  <a:srgbClr val="073763"/>
                </a:solidFill>
                <a:latin typeface="Lora"/>
                <a:ea typeface="Lora"/>
                <a:cs typeface="Lora"/>
                <a:sym typeface="Lora"/>
              </a:rPr>
              <a:t>“If I contributed more I'd probably be wrong. There's no in between like nearly there or just a bit off.”</a:t>
            </a:r>
            <a:endParaRPr b="1" i="1">
              <a:solidFill>
                <a:srgbClr val="073763"/>
              </a:solidFill>
              <a:latin typeface="Lora"/>
              <a:ea typeface="Lora"/>
              <a:cs typeface="Lora"/>
              <a:sym typeface="Lora"/>
            </a:endParaRPr>
          </a:p>
          <a:p>
            <a:pPr indent="0" lvl="0" marL="0" rtl="0" algn="l">
              <a:spcBef>
                <a:spcPts val="2400"/>
              </a:spcBef>
              <a:spcAft>
                <a:spcPts val="2400"/>
              </a:spcAft>
              <a:buNone/>
            </a:pPr>
            <a:r>
              <a:rPr b="1" i="1" lang="en-GB">
                <a:solidFill>
                  <a:srgbClr val="073763"/>
                </a:solidFill>
                <a:latin typeface="Lora"/>
                <a:ea typeface="Lora"/>
                <a:cs typeface="Lora"/>
                <a:sym typeface="Lora"/>
              </a:rPr>
              <a:t>“No other children have ever told me directly that I'm doing well in Computer Science. If they did… I'd be really proud of myself.”</a:t>
            </a:r>
            <a:endParaRPr b="1" i="1">
              <a:solidFill>
                <a:srgbClr val="073763"/>
              </a:solidFill>
              <a:latin typeface="Lora"/>
              <a:ea typeface="Lora"/>
              <a:cs typeface="Lora"/>
              <a:sym typeface="Lora"/>
            </a:endParaRPr>
          </a:p>
        </p:txBody>
      </p:sp>
      <p:sp>
        <p:nvSpPr>
          <p:cNvPr id="109" name="Google Shape;109;p20"/>
          <p:cNvSpPr/>
          <p:nvPr/>
        </p:nvSpPr>
        <p:spPr>
          <a:xfrm>
            <a:off x="5079300" y="309550"/>
            <a:ext cx="1876500" cy="471000"/>
          </a:xfrm>
          <a:prstGeom prst="roundRect">
            <a:avLst>
              <a:gd fmla="val 50000" name="adj"/>
            </a:avLst>
          </a:prstGeom>
          <a:solidFill>
            <a:srgbClr val="6AA84F"/>
          </a:solidFill>
          <a:ln cap="flat" cmpd="sng" w="38100">
            <a:solidFill>
              <a:srgbClr val="EAF1E8"/>
            </a:solidFill>
            <a:prstDash val="solid"/>
            <a:round/>
            <a:headEnd len="sm" w="sm" type="none"/>
            <a:tailEnd len="sm" w="sm" type="none"/>
          </a:ln>
        </p:spPr>
        <p:txBody>
          <a:bodyPr anchorCtr="0" anchor="ctr" bIns="91425" lIns="234000" spcFirstLastPara="1" rIns="91425" wrap="square" tIns="91425">
            <a:noAutofit/>
          </a:bodyPr>
          <a:lstStyle/>
          <a:p>
            <a:pPr indent="0" lvl="0" marL="0" rtl="0" algn="l">
              <a:spcBef>
                <a:spcPts val="0"/>
              </a:spcBef>
              <a:spcAft>
                <a:spcPts val="0"/>
              </a:spcAft>
              <a:buNone/>
            </a:pPr>
            <a:r>
              <a:rPr b="1" lang="en-GB">
                <a:solidFill>
                  <a:schemeClr val="lt1"/>
                </a:solidFill>
              </a:rPr>
              <a:t>Autumn</a:t>
            </a:r>
            <a:endParaRPr b="1">
              <a:solidFill>
                <a:schemeClr val="lt1"/>
              </a:solidFill>
            </a:endParaRPr>
          </a:p>
        </p:txBody>
      </p:sp>
      <p:sp>
        <p:nvSpPr>
          <p:cNvPr id="110" name="Google Shape;110;p20"/>
          <p:cNvSpPr/>
          <p:nvPr/>
        </p:nvSpPr>
        <p:spPr>
          <a:xfrm>
            <a:off x="6955800" y="309550"/>
            <a:ext cx="1876500" cy="471000"/>
          </a:xfrm>
          <a:prstGeom prst="roundRect">
            <a:avLst>
              <a:gd fmla="val 50000" name="adj"/>
            </a:avLst>
          </a:prstGeom>
          <a:solidFill>
            <a:srgbClr val="B6D7A8"/>
          </a:solidFill>
          <a:ln cap="flat" cmpd="sng" w="38100">
            <a:solidFill>
              <a:srgbClr val="EAF1E8"/>
            </a:solidFill>
            <a:prstDash val="solid"/>
            <a:round/>
            <a:headEnd len="sm" w="sm" type="none"/>
            <a:tailEnd len="sm" w="sm" type="none"/>
          </a:ln>
        </p:spPr>
        <p:txBody>
          <a:bodyPr anchorCtr="0" anchor="ctr" bIns="91425" lIns="91425" spcFirstLastPara="1" rIns="234000" wrap="square" tIns="91425">
            <a:noAutofit/>
          </a:bodyPr>
          <a:lstStyle/>
          <a:p>
            <a:pPr indent="0" lvl="0" marL="0" rtl="0" algn="r">
              <a:spcBef>
                <a:spcPts val="0"/>
              </a:spcBef>
              <a:spcAft>
                <a:spcPts val="0"/>
              </a:spcAft>
              <a:buNone/>
            </a:pPr>
            <a:r>
              <a:rPr b="1" lang="en-GB"/>
              <a:t>Summer</a:t>
            </a:r>
            <a:endParaRPr b="1"/>
          </a:p>
        </p:txBody>
      </p:sp>
      <p:sp>
        <p:nvSpPr>
          <p:cNvPr id="111" name="Google Shape;111;p20"/>
          <p:cNvSpPr/>
          <p:nvPr/>
        </p:nvSpPr>
        <p:spPr>
          <a:xfrm>
            <a:off x="6348075" y="309550"/>
            <a:ext cx="1249200" cy="471000"/>
          </a:xfrm>
          <a:prstGeom prst="rect">
            <a:avLst/>
          </a:prstGeom>
          <a:solidFill>
            <a:srgbClr val="B6D7A8"/>
          </a:solidFill>
          <a:ln cap="flat" cmpd="sng" w="38100">
            <a:solidFill>
              <a:srgbClr val="EAF1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Spring</a:t>
            </a:r>
            <a:endParaRPr b="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0" st="0"/>
                                            </p:txEl>
                                          </p:spTgt>
                                        </p:tgtEl>
                                        <p:attrNameLst>
                                          <p:attrName>style.visibility</p:attrName>
                                        </p:attrNameLst>
                                      </p:cBhvr>
                                      <p:to>
                                        <p:strVal val="visible"/>
                                      </p:to>
                                    </p:set>
                                    <p:animEffect filter="fade" transition="in">
                                      <p:cBhvr>
                                        <p:cTn dur="1000"/>
                                        <p:tgtEl>
                                          <p:spTgt spid="10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1" st="1"/>
                                            </p:txEl>
                                          </p:spTgt>
                                        </p:tgtEl>
                                        <p:attrNameLst>
                                          <p:attrName>style.visibility</p:attrName>
                                        </p:attrNameLst>
                                      </p:cBhvr>
                                      <p:to>
                                        <p:strVal val="visible"/>
                                      </p:to>
                                    </p:set>
                                    <p:animEffect filter="fade" transition="in">
                                      <p:cBhvr>
                                        <p:cTn dur="1000"/>
                                        <p:tgtEl>
                                          <p:spTgt spid="10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2" st="2"/>
                                            </p:txEl>
                                          </p:spTgt>
                                        </p:tgtEl>
                                        <p:attrNameLst>
                                          <p:attrName>style.visibility</p:attrName>
                                        </p:attrNameLst>
                                      </p:cBhvr>
                                      <p:to>
                                        <p:strVal val="visible"/>
                                      </p:to>
                                    </p:set>
                                    <p:animEffect filter="fade" transition="in">
                                      <p:cBhvr>
                                        <p:cTn dur="1000"/>
                                        <p:tgtEl>
                                          <p:spTgt spid="10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xEl>
                                              <p:pRg end="3" st="3"/>
                                            </p:txEl>
                                          </p:spTgt>
                                        </p:tgtEl>
                                        <p:attrNameLst>
                                          <p:attrName>style.visibility</p:attrName>
                                        </p:attrNameLst>
                                      </p:cBhvr>
                                      <p:to>
                                        <p:strVal val="visible"/>
                                      </p:to>
                                    </p:set>
                                    <p:animEffect filter="fade" transition="in">
                                      <p:cBhvr>
                                        <p:cTn dur="1000"/>
                                        <p:tgtEl>
                                          <p:spTgt spid="108">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1"/>
          <p:cNvSpPr txBox="1"/>
          <p:nvPr>
            <p:ph type="title"/>
          </p:nvPr>
        </p:nvSpPr>
        <p:spPr>
          <a:xfrm>
            <a:off x="311700" y="258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solidFill>
                  <a:srgbClr val="073763"/>
                </a:solidFill>
                <a:latin typeface="Google Sans"/>
                <a:ea typeface="Google Sans"/>
                <a:cs typeface="Google Sans"/>
                <a:sym typeface="Google Sans"/>
              </a:rPr>
              <a:t>Bobbi’s Story</a:t>
            </a:r>
            <a:endParaRPr b="1">
              <a:solidFill>
                <a:srgbClr val="073763"/>
              </a:solidFill>
              <a:latin typeface="Google Sans"/>
              <a:ea typeface="Google Sans"/>
              <a:cs typeface="Google Sans"/>
              <a:sym typeface="Google Sans"/>
            </a:endParaRPr>
          </a:p>
        </p:txBody>
      </p:sp>
      <p:sp>
        <p:nvSpPr>
          <p:cNvPr id="117" name="Google Shape;117;p21"/>
          <p:cNvSpPr txBox="1"/>
          <p:nvPr>
            <p:ph idx="1" type="body"/>
          </p:nvPr>
        </p:nvSpPr>
        <p:spPr>
          <a:xfrm>
            <a:off x="311700" y="1022375"/>
            <a:ext cx="8520600" cy="3802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i="1" lang="en-GB">
                <a:solidFill>
                  <a:srgbClr val="073763"/>
                </a:solidFill>
                <a:latin typeface="Lora"/>
                <a:ea typeface="Lora"/>
                <a:cs typeface="Lora"/>
                <a:sym typeface="Lora"/>
              </a:rPr>
              <a:t>“Maths and English are the most important subjects”</a:t>
            </a:r>
            <a:endParaRPr b="1" i="1">
              <a:solidFill>
                <a:srgbClr val="073763"/>
              </a:solidFill>
              <a:latin typeface="Lora"/>
              <a:ea typeface="Lora"/>
              <a:cs typeface="Lora"/>
              <a:sym typeface="Lora"/>
            </a:endParaRPr>
          </a:p>
          <a:p>
            <a:pPr indent="0" lvl="0" marL="0" rtl="0" algn="l">
              <a:spcBef>
                <a:spcPts val="2400"/>
              </a:spcBef>
              <a:spcAft>
                <a:spcPts val="0"/>
              </a:spcAft>
              <a:buNone/>
            </a:pPr>
            <a:r>
              <a:rPr b="1" i="1" lang="en-GB">
                <a:solidFill>
                  <a:srgbClr val="073763"/>
                </a:solidFill>
                <a:latin typeface="Lora"/>
                <a:ea typeface="Lora"/>
                <a:cs typeface="Lora"/>
                <a:sym typeface="Lora"/>
              </a:rPr>
              <a:t>“I want to be an astrophysicist… work on the computers and figure out how to send stuff into space… so I guess it's important.”</a:t>
            </a:r>
            <a:endParaRPr b="1" i="1">
              <a:solidFill>
                <a:srgbClr val="073763"/>
              </a:solidFill>
              <a:latin typeface="Lora"/>
              <a:ea typeface="Lora"/>
              <a:cs typeface="Lora"/>
              <a:sym typeface="Lora"/>
            </a:endParaRPr>
          </a:p>
          <a:p>
            <a:pPr indent="0" lvl="0" marL="0" rtl="0" algn="l">
              <a:spcBef>
                <a:spcPts val="2400"/>
              </a:spcBef>
              <a:spcAft>
                <a:spcPts val="0"/>
              </a:spcAft>
              <a:buNone/>
            </a:pPr>
            <a:r>
              <a:rPr b="1" i="1" lang="en-GB">
                <a:solidFill>
                  <a:srgbClr val="073763"/>
                </a:solidFill>
                <a:latin typeface="Lora"/>
                <a:ea typeface="Lora"/>
                <a:cs typeface="Lora"/>
                <a:sym typeface="Lora"/>
              </a:rPr>
              <a:t>“I haven't answered any questions… because I'm scared I'm gonna be wrong… it's probably just Computing where I find it difficult.”</a:t>
            </a:r>
            <a:endParaRPr b="1" i="1">
              <a:solidFill>
                <a:srgbClr val="073763"/>
              </a:solidFill>
              <a:latin typeface="Lora"/>
              <a:ea typeface="Lora"/>
              <a:cs typeface="Lora"/>
              <a:sym typeface="Lora"/>
            </a:endParaRPr>
          </a:p>
          <a:p>
            <a:pPr indent="0" lvl="0" marL="0" rtl="0" algn="l">
              <a:spcBef>
                <a:spcPts val="2400"/>
              </a:spcBef>
              <a:spcAft>
                <a:spcPts val="2400"/>
              </a:spcAft>
              <a:buNone/>
            </a:pPr>
            <a:r>
              <a:rPr b="1" i="1" lang="en-GB">
                <a:solidFill>
                  <a:srgbClr val="073763"/>
                </a:solidFill>
                <a:latin typeface="Lora"/>
                <a:ea typeface="Lora"/>
                <a:cs typeface="Lora"/>
                <a:sym typeface="Lora"/>
              </a:rPr>
              <a:t>“I think I find Computer Science more difficult than the other children… everyone else was on higher levels… I was on one of the first levels.”</a:t>
            </a:r>
            <a:endParaRPr b="1" i="1">
              <a:solidFill>
                <a:srgbClr val="073763"/>
              </a:solidFill>
              <a:latin typeface="Lora"/>
              <a:ea typeface="Lora"/>
              <a:cs typeface="Lora"/>
              <a:sym typeface="Lora"/>
            </a:endParaRPr>
          </a:p>
        </p:txBody>
      </p:sp>
      <p:sp>
        <p:nvSpPr>
          <p:cNvPr id="118" name="Google Shape;118;p21"/>
          <p:cNvSpPr/>
          <p:nvPr/>
        </p:nvSpPr>
        <p:spPr>
          <a:xfrm>
            <a:off x="5079300" y="309550"/>
            <a:ext cx="1876500" cy="471000"/>
          </a:xfrm>
          <a:prstGeom prst="roundRect">
            <a:avLst>
              <a:gd fmla="val 50000" name="adj"/>
            </a:avLst>
          </a:prstGeom>
          <a:solidFill>
            <a:srgbClr val="B6D7A8"/>
          </a:solidFill>
          <a:ln cap="flat" cmpd="sng" w="38100">
            <a:solidFill>
              <a:srgbClr val="EAF1E8"/>
            </a:solidFill>
            <a:prstDash val="solid"/>
            <a:round/>
            <a:headEnd len="sm" w="sm" type="none"/>
            <a:tailEnd len="sm" w="sm" type="none"/>
          </a:ln>
        </p:spPr>
        <p:txBody>
          <a:bodyPr anchorCtr="0" anchor="ctr" bIns="91425" lIns="234000" spcFirstLastPara="1" rIns="91425" wrap="square" tIns="91425">
            <a:noAutofit/>
          </a:bodyPr>
          <a:lstStyle/>
          <a:p>
            <a:pPr indent="0" lvl="0" marL="0" rtl="0" algn="l">
              <a:spcBef>
                <a:spcPts val="0"/>
              </a:spcBef>
              <a:spcAft>
                <a:spcPts val="0"/>
              </a:spcAft>
              <a:buNone/>
            </a:pPr>
            <a:r>
              <a:rPr b="1" lang="en-GB">
                <a:solidFill>
                  <a:schemeClr val="dk1"/>
                </a:solidFill>
              </a:rPr>
              <a:t>Autumn</a:t>
            </a:r>
            <a:endParaRPr b="1">
              <a:solidFill>
                <a:schemeClr val="dk1"/>
              </a:solidFill>
            </a:endParaRPr>
          </a:p>
        </p:txBody>
      </p:sp>
      <p:sp>
        <p:nvSpPr>
          <p:cNvPr id="119" name="Google Shape;119;p21"/>
          <p:cNvSpPr/>
          <p:nvPr/>
        </p:nvSpPr>
        <p:spPr>
          <a:xfrm>
            <a:off x="6955800" y="309550"/>
            <a:ext cx="1876500" cy="471000"/>
          </a:xfrm>
          <a:prstGeom prst="roundRect">
            <a:avLst>
              <a:gd fmla="val 50000" name="adj"/>
            </a:avLst>
          </a:prstGeom>
          <a:solidFill>
            <a:srgbClr val="B6D7A8"/>
          </a:solidFill>
          <a:ln cap="flat" cmpd="sng" w="38100">
            <a:solidFill>
              <a:srgbClr val="EAF1E8"/>
            </a:solidFill>
            <a:prstDash val="solid"/>
            <a:round/>
            <a:headEnd len="sm" w="sm" type="none"/>
            <a:tailEnd len="sm" w="sm" type="none"/>
          </a:ln>
        </p:spPr>
        <p:txBody>
          <a:bodyPr anchorCtr="0" anchor="ctr" bIns="91425" lIns="91425" spcFirstLastPara="1" rIns="234000" wrap="square" tIns="91425">
            <a:noAutofit/>
          </a:bodyPr>
          <a:lstStyle/>
          <a:p>
            <a:pPr indent="0" lvl="0" marL="0" rtl="0" algn="r">
              <a:spcBef>
                <a:spcPts val="0"/>
              </a:spcBef>
              <a:spcAft>
                <a:spcPts val="0"/>
              </a:spcAft>
              <a:buNone/>
            </a:pPr>
            <a:r>
              <a:rPr b="1" lang="en-GB"/>
              <a:t>Summer</a:t>
            </a:r>
            <a:endParaRPr b="1"/>
          </a:p>
        </p:txBody>
      </p:sp>
      <p:sp>
        <p:nvSpPr>
          <p:cNvPr id="120" name="Google Shape;120;p21"/>
          <p:cNvSpPr/>
          <p:nvPr/>
        </p:nvSpPr>
        <p:spPr>
          <a:xfrm>
            <a:off x="6348075" y="309550"/>
            <a:ext cx="1249200" cy="471000"/>
          </a:xfrm>
          <a:prstGeom prst="rect">
            <a:avLst/>
          </a:prstGeom>
          <a:solidFill>
            <a:srgbClr val="6AA84F"/>
          </a:solidFill>
          <a:ln cap="flat" cmpd="sng" w="38100">
            <a:solidFill>
              <a:srgbClr val="EAF1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rPr>
              <a:t>Spring</a:t>
            </a:r>
            <a:endParaRPr b="1">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xEl>
                                              <p:pRg end="0" st="0"/>
                                            </p:txEl>
                                          </p:spTgt>
                                        </p:tgtEl>
                                        <p:attrNameLst>
                                          <p:attrName>style.visibility</p:attrName>
                                        </p:attrNameLst>
                                      </p:cBhvr>
                                      <p:to>
                                        <p:strVal val="visible"/>
                                      </p:to>
                                    </p:set>
                                    <p:animEffect filter="fade" transition="in">
                                      <p:cBhvr>
                                        <p:cTn dur="1000"/>
                                        <p:tgtEl>
                                          <p:spTgt spid="11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xEl>
                                              <p:pRg end="1" st="1"/>
                                            </p:txEl>
                                          </p:spTgt>
                                        </p:tgtEl>
                                        <p:attrNameLst>
                                          <p:attrName>style.visibility</p:attrName>
                                        </p:attrNameLst>
                                      </p:cBhvr>
                                      <p:to>
                                        <p:strVal val="visible"/>
                                      </p:to>
                                    </p:set>
                                    <p:animEffect filter="fade" transition="in">
                                      <p:cBhvr>
                                        <p:cTn dur="1000"/>
                                        <p:tgtEl>
                                          <p:spTgt spid="11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xEl>
                                              <p:pRg end="2" st="2"/>
                                            </p:txEl>
                                          </p:spTgt>
                                        </p:tgtEl>
                                        <p:attrNameLst>
                                          <p:attrName>style.visibility</p:attrName>
                                        </p:attrNameLst>
                                      </p:cBhvr>
                                      <p:to>
                                        <p:strVal val="visible"/>
                                      </p:to>
                                    </p:set>
                                    <p:animEffect filter="fade" transition="in">
                                      <p:cBhvr>
                                        <p:cTn dur="1000"/>
                                        <p:tgtEl>
                                          <p:spTgt spid="11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xEl>
                                              <p:pRg end="3" st="3"/>
                                            </p:txEl>
                                          </p:spTgt>
                                        </p:tgtEl>
                                        <p:attrNameLst>
                                          <p:attrName>style.visibility</p:attrName>
                                        </p:attrNameLst>
                                      </p:cBhvr>
                                      <p:to>
                                        <p:strVal val="visible"/>
                                      </p:to>
                                    </p:set>
                                    <p:animEffect filter="fade" transition="in">
                                      <p:cBhvr>
                                        <p:cTn dur="1000"/>
                                        <p:tgtEl>
                                          <p:spTgt spid="117">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